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Don't read the slide. Open with one sentence: 'I'm going to show you how to put your whole plant — every machine, every shift, every controller — on one operational view, without ripping out anything you already own.'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left to right. One sentence per layer. Don't dwell on the OPC UA Server box unless asked — most plant managers don't care; most SCADA engineers do.</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where you stop pitching features and start positioning category. The three highlighted differentiators — 'Air-gapped factories are first-class,' 'A lapsed license never stops production data,' and 'AI proposes — humans decide' — form the trust posture cluster. They are credibility wins competitors can't replicate without rewriting their products. Land them slowly; let each one breathe.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slide defuses the biggest unspoken objection: 'Will this disrupt my plant?' Read the callout box verbatim. Then pause.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Cover editions in 30 seconds. The detail belongs in the follow-up conversation, not the pitch. The roadmap is here so we do not blur shipped capability with planned capability — be explicit about what ships today versus what's on the way.</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Don't end with 'Any questions?' End with 'What would the first machine look like?' That question shifts the conversation from evaluating the pitch to evaluating their own plant.</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Anchor with a specific scenario: 'Your line manager finds out about a 47-minute downtime event at 6 AM the next morning, when she opens her email.' Pause. Let it land.</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Pause at each bullet. Pick the one your prospect is, read it directly to them, then move on. If the prospect doesn't fit any of these five, this is the moment to qualify out gracefully.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Establish the platform as one ecosystem across five capabilities — Elpis builds every layer, software and hardware. Don't deep-dive each pillar; the next slide covers the acquisition hardware, and the architecture slide shows how they connect. Land the line: 'every layer of the data path, built by us.'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slide that earns the 'built by Elpis' claim. Five hardware products — the acquisition layer the software sits on. Don't read every line; pick the one nearest the prospect's pain (vibration for rotating machinery, oil for hydraulics, mDAQ for controller-less sensors). The proof band is anonymized on purpose — defense / space / AMC channel — never name a customer.</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two software products are the bookends of the five capabilities: EdgeConnect is Connectivity &amp; Edge, EREMOS V2 is Operational Intelligence. The three hardware-led capabilities sit between them. Sold and licensed independently; deployed together.</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slide to spend time on. Read each outcome out loud. Ask the prospect which one matters most to them right now. The answer shapes the rest of the conversation.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Ask the prospect: 'How many spreadsheets does your shift handover currently depend on?' Most prospects say three to seven. That's the opening.</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trust-signal slide for industrial IT buyers in the room. If you're in front of a CNC-heavy crowd, spend time on the CNC column. If you're in front of a multi-vendor fleet, spend time on the canonical-vocabulary footer line — that's the unique differentiator.</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419"/>
        </a:solidFill>
        <a:effectLst/>
      </p:bgPr>
    </p:bg>
    <p:spTree>
      <p:nvGrpSpPr>
        <p:cNvPr id="1" name=""/>
        <p:cNvGrpSpPr/>
        <p:nvPr/>
      </p:nvGrpSpPr>
      <p:grpSpPr/>
      <p:sp>
        <p:nvSpPr>
          <p:cNvPr id="2" name="Rectangle 1"/>
          <p:cNvSpPr/>
          <p:nvPr/>
        </p:nvSpPr>
        <p:spPr>
          <a:xfrm>
            <a:off x="868680" y="2331720"/>
            <a:ext cx="548640" cy="36576"/>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 name="TextBox 2"/>
          <p:cNvSpPr txBox="1"/>
          <p:nvPr/>
        </p:nvSpPr>
        <p:spPr>
          <a:xfrm>
            <a:off x="868680" y="2011680"/>
            <a:ext cx="7315200" cy="320040"/>
          </a:xfrm>
          <a:prstGeom prst="rect">
            <a:avLst/>
          </a:prstGeom>
          <a:noFill/>
        </p:spPr>
        <p:txBody>
          <a:bodyPr wrap="square" lIns="0" rIns="0" tIns="0" bIns="0" anchor="t">
            <a:spAutoFit/>
          </a:bodyPr>
          <a:lstStyle/>
          <a:p>
            <a:pPr algn="l">
              <a:lnSpc>
                <a:spcPct val="115000"/>
              </a:lnSpc>
            </a:pPr>
            <a:r>
              <a:rPr sz="1200" b="0" i="0" spc="300">
                <a:solidFill>
                  <a:srgbClr val="A8B3BD"/>
                </a:solidFill>
                <a:latin typeface="Inter"/>
              </a:rPr>
              <a:t>ELPIS IT SOLUTIONS  ·  2026</a:t>
            </a:r>
          </a:p>
        </p:txBody>
      </p:sp>
      <p:sp>
        <p:nvSpPr>
          <p:cNvPr id="4" name="TextBox 3"/>
          <p:cNvSpPr txBox="1"/>
          <p:nvPr/>
        </p:nvSpPr>
        <p:spPr>
          <a:xfrm>
            <a:off x="868680" y="2514600"/>
            <a:ext cx="10515600" cy="1280160"/>
          </a:xfrm>
          <a:prstGeom prst="rect">
            <a:avLst/>
          </a:prstGeom>
          <a:noFill/>
        </p:spPr>
        <p:txBody>
          <a:bodyPr wrap="square" lIns="0" rIns="0" tIns="0" bIns="0" anchor="t">
            <a:spAutoFit/>
          </a:bodyPr>
          <a:lstStyle/>
          <a:p>
            <a:pPr algn="l">
              <a:lnSpc>
                <a:spcPct val="105000"/>
              </a:lnSpc>
            </a:pPr>
            <a:r>
              <a:rPr sz="6000" b="1" i="0">
                <a:solidFill>
                  <a:srgbClr val="FFFFFF"/>
                </a:solidFill>
                <a:latin typeface="Inter"/>
              </a:rPr>
              <a:t>Industrial Intelligence Platform</a:t>
            </a:r>
          </a:p>
        </p:txBody>
      </p:sp>
      <p:sp>
        <p:nvSpPr>
          <p:cNvPr id="5" name="TextBox 4"/>
          <p:cNvSpPr txBox="1"/>
          <p:nvPr/>
        </p:nvSpPr>
        <p:spPr>
          <a:xfrm>
            <a:off x="868680" y="3931920"/>
            <a:ext cx="10332720" cy="1097280"/>
          </a:xfrm>
          <a:prstGeom prst="rect">
            <a:avLst/>
          </a:prstGeom>
          <a:noFill/>
        </p:spPr>
        <p:txBody>
          <a:bodyPr wrap="square" lIns="0" rIns="0" tIns="0" bIns="0" anchor="t">
            <a:spAutoFit/>
          </a:bodyPr>
          <a:lstStyle/>
          <a:p>
            <a:pPr algn="l">
              <a:lnSpc>
                <a:spcPct val="130000"/>
              </a:lnSpc>
            </a:pPr>
            <a:r>
              <a:rPr sz="2100" b="0" i="1">
                <a:solidFill>
                  <a:srgbClr val="A8B3BD"/>
                </a:solidFill>
                <a:latin typeface="Inter"/>
              </a:rPr>
              <a:t>From shop floor signal to enterprise decision — connectivity, acquisition, condition monitoring, and operational intelligence in one stack.</a:t>
            </a:r>
          </a:p>
        </p:txBody>
      </p:sp>
      <p:sp>
        <p:nvSpPr>
          <p:cNvPr id="6" name="TextBox 5"/>
          <p:cNvSpPr txBox="1"/>
          <p:nvPr/>
        </p:nvSpPr>
        <p:spPr>
          <a:xfrm>
            <a:off x="868680" y="5577840"/>
            <a:ext cx="5486400" cy="822960"/>
          </a:xfrm>
          <a:prstGeom prst="rect">
            <a:avLst/>
          </a:prstGeom>
          <a:noFill/>
        </p:spPr>
        <p:txBody>
          <a:bodyPr wrap="square" lIns="0" rIns="0" tIns="0" bIns="0" anchor="t">
            <a:spAutoFit/>
          </a:bodyPr>
          <a:lstStyle/>
          <a:p>
            <a:pPr algn="l">
              <a:lnSpc>
                <a:spcPct val="140000"/>
              </a:lnSpc>
            </a:pPr>
            <a:r>
              <a:rPr sz="1100" b="0" i="0">
                <a:solidFill>
                  <a:srgbClr val="A8B3BD"/>
                </a:solidFill>
                <a:latin typeface="Inter"/>
              </a:rPr>
              <a:t>Presented by</a:t>
            </a:r>
          </a:p>
          <a:p>
            <a:pPr algn="l">
              <a:lnSpc>
                <a:spcPct val="140000"/>
              </a:lnSpc>
            </a:pPr>
            <a:r>
              <a:rPr sz="1600" b="1" i="0">
                <a:solidFill>
                  <a:srgbClr val="E8ECF1"/>
                </a:solidFill>
                <a:latin typeface="Inter"/>
              </a:rPr>
              <a:t>[ Presenter Name ]</a:t>
            </a:r>
          </a:p>
          <a:p>
            <a:pPr algn="l">
              <a:lnSpc>
                <a:spcPct val="140000"/>
              </a:lnSpc>
            </a:pPr>
            <a:r>
              <a:rPr sz="1200" b="0" i="0">
                <a:solidFill>
                  <a:srgbClr val="A8B3BD"/>
                </a:solidFill>
                <a:latin typeface="Inter"/>
              </a:rPr>
              <a:t>[ Role ]  ·  [ Date ]</a:t>
            </a:r>
          </a:p>
        </p:txBody>
      </p:sp>
      <p:sp>
        <p:nvSpPr>
          <p:cNvPr id="7" name="TextBox 6"/>
          <p:cNvSpPr txBox="1"/>
          <p:nvPr/>
        </p:nvSpPr>
        <p:spPr>
          <a:xfrm>
            <a:off x="10424160" y="5852160"/>
            <a:ext cx="1371600" cy="457200"/>
          </a:xfrm>
          <a:prstGeom prst="rect">
            <a:avLst/>
          </a:prstGeom>
          <a:noFill/>
        </p:spPr>
        <p:txBody>
          <a:bodyPr wrap="square" lIns="0" rIns="0" tIns="0" bIns="0" anchor="t">
            <a:spAutoFit/>
          </a:bodyPr>
          <a:lstStyle/>
          <a:p>
            <a:pPr algn="r">
              <a:lnSpc>
                <a:spcPct val="115000"/>
              </a:lnSpc>
            </a:pPr>
            <a:r>
              <a:rPr sz="2400" b="1" i="0" spc="400">
                <a:solidFill>
                  <a:srgbClr val="00A0E0"/>
                </a:solidFill>
                <a:latin typeface="Inter"/>
              </a:rPr>
              <a:t>ELPIS</a:t>
            </a:r>
          </a:p>
        </p:txBody>
      </p:sp>
      <p:sp>
        <p:nvSpPr>
          <p:cNvPr id="8" name="TextBox 7"/>
          <p:cNvSpPr txBox="1"/>
          <p:nvPr/>
        </p:nvSpPr>
        <p:spPr>
          <a:xfrm>
            <a:off x="9144000" y="6217920"/>
            <a:ext cx="2651760" cy="274320"/>
          </a:xfrm>
          <a:prstGeom prst="rect">
            <a:avLst/>
          </a:prstGeom>
          <a:noFill/>
        </p:spPr>
        <p:txBody>
          <a:bodyPr wrap="square" lIns="0" rIns="0" tIns="0" bIns="0" anchor="t">
            <a:spAutoFit/>
          </a:bodyPr>
          <a:lstStyle/>
          <a:p>
            <a:pPr algn="r">
              <a:lnSpc>
                <a:spcPct val="115000"/>
              </a:lnSpc>
            </a:pPr>
            <a:r>
              <a:rPr sz="800" b="0" i="0" spc="200">
                <a:solidFill>
                  <a:srgbClr val="A8B3BD"/>
                </a:solidFill>
                <a:latin typeface="Inter"/>
              </a:rPr>
              <a:t>THINK · CREATE · ENABLE</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A1F26"/>
        </a:solidFill>
        <a:effectLst/>
      </p:bgPr>
    </p:bg>
    <p:spTree>
      <p:nvGrpSpPr>
        <p:cNvPr id="1" name=""/>
        <p:cNvGrpSpPr/>
        <p:nvPr/>
      </p:nvGrpSpPr>
      <p:grpSpPr/>
      <p:sp>
        <p:nvSpPr>
          <p:cNvPr id="2" name="Rectangle 1"/>
          <p:cNvSpPr/>
          <p:nvPr/>
        </p:nvSpPr>
        <p:spPr>
          <a:xfrm>
            <a:off x="0" y="0"/>
            <a:ext cx="73152" cy="685800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 name="TextBox 2"/>
          <p:cNvSpPr txBox="1"/>
          <p:nvPr/>
        </p:nvSpPr>
        <p:spPr>
          <a:xfrm>
            <a:off x="365760" y="6446520"/>
            <a:ext cx="6400800" cy="274320"/>
          </a:xfrm>
          <a:prstGeom prst="rect">
            <a:avLst/>
          </a:prstGeom>
          <a:noFill/>
        </p:spPr>
        <p:txBody>
          <a:bodyPr wrap="square" lIns="0" rIns="0" tIns="0" bIns="0" anchor="t">
            <a:spAutoFit/>
          </a:bodyPr>
          <a:lstStyle/>
          <a:p>
            <a:pPr algn="l">
              <a:lnSpc>
                <a:spcPct val="115000"/>
              </a:lnSpc>
            </a:pPr>
            <a:r>
              <a:rPr sz="900" b="0" i="0" spc="220">
                <a:solidFill>
                  <a:srgbClr val="A8B3BD"/>
                </a:solidFill>
                <a:latin typeface="Inter"/>
              </a:rPr>
              <a:t>ELPIS  ·  INDUSTRIAL INTELLIGENCE PLATFORM</a:t>
            </a:r>
          </a:p>
        </p:txBody>
      </p:sp>
      <p:sp>
        <p:nvSpPr>
          <p:cNvPr id="4" name="TextBox 3"/>
          <p:cNvSpPr txBox="1"/>
          <p:nvPr/>
        </p:nvSpPr>
        <p:spPr>
          <a:xfrm>
            <a:off x="10789920" y="6446520"/>
            <a:ext cx="1097280" cy="274320"/>
          </a:xfrm>
          <a:prstGeom prst="rect">
            <a:avLst/>
          </a:prstGeom>
          <a:noFill/>
        </p:spPr>
        <p:txBody>
          <a:bodyPr wrap="square" lIns="0" rIns="0" tIns="0" bIns="0" anchor="t">
            <a:spAutoFit/>
          </a:bodyPr>
          <a:lstStyle/>
          <a:p>
            <a:pPr algn="r">
              <a:lnSpc>
                <a:spcPct val="115000"/>
              </a:lnSpc>
            </a:pPr>
            <a:r>
              <a:rPr sz="900" b="0" i="0" spc="150">
                <a:solidFill>
                  <a:srgbClr val="A8B3BD"/>
                </a:solidFill>
                <a:latin typeface="Inter"/>
              </a:rPr>
              <a:t>10 / 14</a:t>
            </a:r>
          </a:p>
        </p:txBody>
      </p:sp>
      <p:sp>
        <p:nvSpPr>
          <p:cNvPr id="5" name="TextBox 4"/>
          <p:cNvSpPr txBox="1"/>
          <p:nvPr/>
        </p:nvSpPr>
        <p:spPr>
          <a:xfrm>
            <a:off x="640080" y="457200"/>
            <a:ext cx="7315200" cy="320040"/>
          </a:xfrm>
          <a:prstGeom prst="rect">
            <a:avLst/>
          </a:prstGeom>
          <a:noFill/>
        </p:spPr>
        <p:txBody>
          <a:bodyPr wrap="square" lIns="0" rIns="0" tIns="0" bIns="0" anchor="t">
            <a:spAutoFit/>
          </a:bodyPr>
          <a:lstStyle/>
          <a:p>
            <a:pPr algn="l">
              <a:lnSpc>
                <a:spcPct val="115000"/>
              </a:lnSpc>
            </a:pPr>
            <a:r>
              <a:rPr sz="1100" b="1" i="0" spc="300">
                <a:solidFill>
                  <a:srgbClr val="A8B3BD"/>
                </a:solidFill>
                <a:latin typeface="Inter"/>
              </a:rPr>
              <a:t>ARCHITECTURE AT A GLANCE</a:t>
            </a:r>
          </a:p>
        </p:txBody>
      </p:sp>
      <p:sp>
        <p:nvSpPr>
          <p:cNvPr id="6" name="TextBox 5"/>
          <p:cNvSpPr txBox="1"/>
          <p:nvPr/>
        </p:nvSpPr>
        <p:spPr>
          <a:xfrm>
            <a:off x="640080" y="868680"/>
            <a:ext cx="10881360" cy="457200"/>
          </a:xfrm>
          <a:prstGeom prst="rect">
            <a:avLst/>
          </a:prstGeom>
          <a:noFill/>
        </p:spPr>
        <p:txBody>
          <a:bodyPr wrap="square" lIns="0" rIns="0" tIns="0" bIns="0" anchor="t">
            <a:spAutoFit/>
          </a:bodyPr>
          <a:lstStyle/>
          <a:p>
            <a:pPr algn="l">
              <a:lnSpc>
                <a:spcPct val="120000"/>
              </a:lnSpc>
            </a:pPr>
            <a:r>
              <a:rPr sz="1800" b="0" i="0">
                <a:solidFill>
                  <a:srgbClr val="E8ECF1"/>
                </a:solidFill>
                <a:latin typeface="Inter"/>
              </a:rPr>
              <a:t>Edge collects  ·  Integration carries  ·  Intelligence aggregates  ·  Consumers consume</a:t>
            </a:r>
          </a:p>
        </p:txBody>
      </p:sp>
      <p:pic>
        <p:nvPicPr>
          <p:cNvPr id="7" name="Picture 6" descr="architecture-diagram-v2-slide@2x.png"/>
          <p:cNvPicPr>
            <a:picLocks noChangeAspect="1"/>
          </p:cNvPicPr>
          <p:nvPr/>
        </p:nvPicPr>
        <p:blipFill>
          <a:blip r:embed="rId2"/>
          <a:stretch>
            <a:fillRect/>
          </a:stretch>
        </p:blipFill>
        <p:spPr>
          <a:xfrm>
            <a:off x="1066647" y="1508760"/>
            <a:ext cx="10058400" cy="5657850"/>
          </a:xfrm>
          <a:prstGeom prst="rect">
            <a:avLst/>
          </a:prstGeom>
        </p:spPr>
      </p:pic>
      <p:sp>
        <p:nvSpPr>
          <p:cNvPr id="8" name="TextBox 7"/>
          <p:cNvSpPr txBox="1"/>
          <p:nvPr/>
        </p:nvSpPr>
        <p:spPr>
          <a:xfrm>
            <a:off x="914400" y="5989320"/>
            <a:ext cx="10332720" cy="594360"/>
          </a:xfrm>
          <a:prstGeom prst="rect">
            <a:avLst/>
          </a:prstGeom>
          <a:noFill/>
        </p:spPr>
        <p:txBody>
          <a:bodyPr wrap="square" lIns="0" rIns="0" tIns="0" bIns="0" anchor="t">
            <a:spAutoFit/>
          </a:bodyPr>
          <a:lstStyle/>
          <a:p>
            <a:pPr algn="ctr">
              <a:lnSpc>
                <a:spcPct val="130000"/>
              </a:lnSpc>
            </a:pPr>
            <a:r>
              <a:rPr sz="1300" b="0" i="1">
                <a:solidFill>
                  <a:srgbClr val="C8D0D8"/>
                </a:solidFill>
                <a:latin typeface="Inter"/>
              </a:rPr>
              <a:t>Acquisition hardware and EdgeConnect collect at the edge of each plant; one EREMOS V2 tenant aggregates many sites. Standard MQTT and OPC UA keep it interoperable with whatever else you run.</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A1F26"/>
        </a:solidFill>
        <a:effectLst/>
      </p:bgPr>
    </p:bg>
    <p:spTree>
      <p:nvGrpSpPr>
        <p:cNvPr id="1" name=""/>
        <p:cNvGrpSpPr/>
        <p:nvPr/>
      </p:nvGrpSpPr>
      <p:grpSpPr/>
      <p:sp>
        <p:nvSpPr>
          <p:cNvPr id="2" name="Rectangle 1"/>
          <p:cNvSpPr/>
          <p:nvPr/>
        </p:nvSpPr>
        <p:spPr>
          <a:xfrm>
            <a:off x="0" y="0"/>
            <a:ext cx="73152" cy="685800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 name="TextBox 2"/>
          <p:cNvSpPr txBox="1"/>
          <p:nvPr/>
        </p:nvSpPr>
        <p:spPr>
          <a:xfrm>
            <a:off x="365760" y="6446520"/>
            <a:ext cx="6400800" cy="274320"/>
          </a:xfrm>
          <a:prstGeom prst="rect">
            <a:avLst/>
          </a:prstGeom>
          <a:noFill/>
        </p:spPr>
        <p:txBody>
          <a:bodyPr wrap="square" lIns="0" rIns="0" tIns="0" bIns="0" anchor="t">
            <a:spAutoFit/>
          </a:bodyPr>
          <a:lstStyle/>
          <a:p>
            <a:pPr algn="l">
              <a:lnSpc>
                <a:spcPct val="115000"/>
              </a:lnSpc>
            </a:pPr>
            <a:r>
              <a:rPr sz="900" b="0" i="0" spc="220">
                <a:solidFill>
                  <a:srgbClr val="A8B3BD"/>
                </a:solidFill>
                <a:latin typeface="Inter"/>
              </a:rPr>
              <a:t>ELPIS  ·  INDUSTRIAL INTELLIGENCE PLATFORM</a:t>
            </a:r>
          </a:p>
        </p:txBody>
      </p:sp>
      <p:sp>
        <p:nvSpPr>
          <p:cNvPr id="4" name="TextBox 3"/>
          <p:cNvSpPr txBox="1"/>
          <p:nvPr/>
        </p:nvSpPr>
        <p:spPr>
          <a:xfrm>
            <a:off x="10789920" y="6446520"/>
            <a:ext cx="1097280" cy="274320"/>
          </a:xfrm>
          <a:prstGeom prst="rect">
            <a:avLst/>
          </a:prstGeom>
          <a:noFill/>
        </p:spPr>
        <p:txBody>
          <a:bodyPr wrap="square" lIns="0" rIns="0" tIns="0" bIns="0" anchor="t">
            <a:spAutoFit/>
          </a:bodyPr>
          <a:lstStyle/>
          <a:p>
            <a:pPr algn="r">
              <a:lnSpc>
                <a:spcPct val="115000"/>
              </a:lnSpc>
            </a:pPr>
            <a:r>
              <a:rPr sz="900" b="0" i="0" spc="150">
                <a:solidFill>
                  <a:srgbClr val="A8B3BD"/>
                </a:solidFill>
                <a:latin typeface="Inter"/>
              </a:rPr>
              <a:t>11 / 14</a:t>
            </a:r>
          </a:p>
        </p:txBody>
      </p:sp>
      <p:sp>
        <p:nvSpPr>
          <p:cNvPr id="5" name="TextBox 4"/>
          <p:cNvSpPr txBox="1"/>
          <p:nvPr/>
        </p:nvSpPr>
        <p:spPr>
          <a:xfrm>
            <a:off x="640080" y="457200"/>
            <a:ext cx="5486400" cy="320040"/>
          </a:xfrm>
          <a:prstGeom prst="rect">
            <a:avLst/>
          </a:prstGeom>
          <a:noFill/>
        </p:spPr>
        <p:txBody>
          <a:bodyPr wrap="square" lIns="0" rIns="0" tIns="0" bIns="0" anchor="t">
            <a:spAutoFit/>
          </a:bodyPr>
          <a:lstStyle/>
          <a:p>
            <a:pPr algn="l">
              <a:lnSpc>
                <a:spcPct val="115000"/>
              </a:lnSpc>
            </a:pPr>
            <a:r>
              <a:rPr sz="1100" b="1" i="0" spc="300">
                <a:solidFill>
                  <a:srgbClr val="A8B3BD"/>
                </a:solidFill>
                <a:latin typeface="Inter"/>
              </a:rPr>
              <a:t>WHY ELPIS</a:t>
            </a:r>
          </a:p>
        </p:txBody>
      </p:sp>
      <p:sp>
        <p:nvSpPr>
          <p:cNvPr id="6" name="TextBox 5"/>
          <p:cNvSpPr txBox="1"/>
          <p:nvPr/>
        </p:nvSpPr>
        <p:spPr>
          <a:xfrm>
            <a:off x="640080" y="868680"/>
            <a:ext cx="10881360" cy="640080"/>
          </a:xfrm>
          <a:prstGeom prst="rect">
            <a:avLst/>
          </a:prstGeom>
          <a:noFill/>
        </p:spPr>
        <p:txBody>
          <a:bodyPr wrap="square" lIns="0" rIns="0" tIns="0" bIns="0" anchor="t">
            <a:spAutoFit/>
          </a:bodyPr>
          <a:lstStyle/>
          <a:p>
            <a:pPr algn="l">
              <a:lnSpc>
                <a:spcPct val="110000"/>
              </a:lnSpc>
            </a:pPr>
            <a:r>
              <a:rPr sz="3000" b="1" i="0">
                <a:solidFill>
                  <a:srgbClr val="FFFFFF"/>
                </a:solidFill>
                <a:latin typeface="Inter"/>
              </a:rPr>
              <a:t>Differentiators, every one of them outcome-led.</a:t>
            </a:r>
          </a:p>
        </p:txBody>
      </p:sp>
      <p:sp>
        <p:nvSpPr>
          <p:cNvPr id="7" name="Rectangle 6"/>
          <p:cNvSpPr/>
          <p:nvPr/>
        </p:nvSpPr>
        <p:spPr>
          <a:xfrm>
            <a:off x="640080" y="1874519"/>
            <a:ext cx="36576" cy="960120"/>
          </a:xfrm>
          <a:prstGeom prst="rect">
            <a:avLst/>
          </a:prstGeom>
          <a:solidFill>
            <a:srgbClr val="5E6B78"/>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8" name="TextBox 7"/>
          <p:cNvSpPr txBox="1"/>
          <p:nvPr/>
        </p:nvSpPr>
        <p:spPr>
          <a:xfrm>
            <a:off x="914400" y="2020823"/>
            <a:ext cx="4937760" cy="384048"/>
          </a:xfrm>
          <a:prstGeom prst="rect">
            <a:avLst/>
          </a:prstGeom>
          <a:noFill/>
        </p:spPr>
        <p:txBody>
          <a:bodyPr wrap="square" lIns="0" rIns="0" tIns="0" bIns="0" anchor="t">
            <a:spAutoFit/>
          </a:bodyPr>
          <a:lstStyle/>
          <a:p>
            <a:pPr algn="l">
              <a:lnSpc>
                <a:spcPct val="120000"/>
              </a:lnSpc>
            </a:pPr>
            <a:r>
              <a:rPr sz="1400" b="1" i="0">
                <a:solidFill>
                  <a:srgbClr val="E8ECF1"/>
                </a:solidFill>
                <a:latin typeface="Inter"/>
              </a:rPr>
              <a:t>New protocols ship without breaking the old ones</a:t>
            </a:r>
          </a:p>
        </p:txBody>
      </p:sp>
      <p:sp>
        <p:nvSpPr>
          <p:cNvPr id="9" name="TextBox 8"/>
          <p:cNvSpPr txBox="1"/>
          <p:nvPr/>
        </p:nvSpPr>
        <p:spPr>
          <a:xfrm>
            <a:off x="914400" y="2404871"/>
            <a:ext cx="4937760" cy="365760"/>
          </a:xfrm>
          <a:prstGeom prst="rect">
            <a:avLst/>
          </a:prstGeom>
          <a:noFill/>
        </p:spPr>
        <p:txBody>
          <a:bodyPr wrap="square" lIns="0" rIns="0" tIns="0" bIns="0" anchor="t">
            <a:spAutoFit/>
          </a:bodyPr>
          <a:lstStyle/>
          <a:p>
            <a:pPr algn="l">
              <a:lnSpc>
                <a:spcPct val="130000"/>
              </a:lnSpc>
            </a:pPr>
            <a:r>
              <a:rPr sz="1200" b="0" i="0">
                <a:solidFill>
                  <a:srgbClr val="A8B3BD"/>
                </a:solidFill>
                <a:latin typeface="Inter"/>
              </a:rPr>
              <a:t>Protocol-agnostic core by architecture, not by accident.</a:t>
            </a:r>
          </a:p>
        </p:txBody>
      </p:sp>
      <p:sp>
        <p:nvSpPr>
          <p:cNvPr id="10" name="Rectangle 9"/>
          <p:cNvSpPr/>
          <p:nvPr/>
        </p:nvSpPr>
        <p:spPr>
          <a:xfrm>
            <a:off x="6172200" y="1874519"/>
            <a:ext cx="36576" cy="960120"/>
          </a:xfrm>
          <a:prstGeom prst="rect">
            <a:avLst/>
          </a:prstGeom>
          <a:solidFill>
            <a:srgbClr val="5E6B78"/>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1" name="TextBox 10"/>
          <p:cNvSpPr txBox="1"/>
          <p:nvPr/>
        </p:nvSpPr>
        <p:spPr>
          <a:xfrm>
            <a:off x="6446520" y="2020823"/>
            <a:ext cx="4937760" cy="384048"/>
          </a:xfrm>
          <a:prstGeom prst="rect">
            <a:avLst/>
          </a:prstGeom>
          <a:noFill/>
        </p:spPr>
        <p:txBody>
          <a:bodyPr wrap="square" lIns="0" rIns="0" tIns="0" bIns="0" anchor="t">
            <a:spAutoFit/>
          </a:bodyPr>
          <a:lstStyle/>
          <a:p>
            <a:pPr algn="l">
              <a:lnSpc>
                <a:spcPct val="120000"/>
              </a:lnSpc>
            </a:pPr>
            <a:r>
              <a:rPr sz="1400" b="1" i="0">
                <a:solidFill>
                  <a:srgbClr val="E8ECF1"/>
                </a:solidFill>
                <a:latin typeface="Inter"/>
              </a:rPr>
              <a:t>Built to run for years on a small box in a control cabinet</a:t>
            </a:r>
          </a:p>
        </p:txBody>
      </p:sp>
      <p:sp>
        <p:nvSpPr>
          <p:cNvPr id="12" name="TextBox 11"/>
          <p:cNvSpPr txBox="1"/>
          <p:nvPr/>
        </p:nvSpPr>
        <p:spPr>
          <a:xfrm>
            <a:off x="6446520" y="2404871"/>
            <a:ext cx="4937760" cy="365760"/>
          </a:xfrm>
          <a:prstGeom prst="rect">
            <a:avLst/>
          </a:prstGeom>
          <a:noFill/>
        </p:spPr>
        <p:txBody>
          <a:bodyPr wrap="square" lIns="0" rIns="0" tIns="0" bIns="0" anchor="t">
            <a:spAutoFit/>
          </a:bodyPr>
          <a:lstStyle/>
          <a:p>
            <a:pPr algn="l">
              <a:lnSpc>
                <a:spcPct val="130000"/>
              </a:lnSpc>
            </a:pPr>
            <a:r>
              <a:rPr sz="1200" b="0" i="0">
                <a:solidFill>
                  <a:srgbClr val="A8B3BD"/>
                </a:solidFill>
                <a:latin typeface="Inter"/>
              </a:rPr>
              <a:t>Edge-first, not cloud-first. Store-and-forward by default.</a:t>
            </a:r>
          </a:p>
        </p:txBody>
      </p:sp>
      <p:sp>
        <p:nvSpPr>
          <p:cNvPr id="13" name="Rectangle 12"/>
          <p:cNvSpPr/>
          <p:nvPr/>
        </p:nvSpPr>
        <p:spPr>
          <a:xfrm>
            <a:off x="640080" y="2926080"/>
            <a:ext cx="36576" cy="960120"/>
          </a:xfrm>
          <a:prstGeom prst="rect">
            <a:avLst/>
          </a:prstGeom>
          <a:solidFill>
            <a:srgbClr val="5E6B78"/>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4" name="TextBox 13"/>
          <p:cNvSpPr txBox="1"/>
          <p:nvPr/>
        </p:nvSpPr>
        <p:spPr>
          <a:xfrm>
            <a:off x="914400" y="3072384"/>
            <a:ext cx="4937760" cy="384048"/>
          </a:xfrm>
          <a:prstGeom prst="rect">
            <a:avLst/>
          </a:prstGeom>
          <a:noFill/>
        </p:spPr>
        <p:txBody>
          <a:bodyPr wrap="square" lIns="0" rIns="0" tIns="0" bIns="0" anchor="t">
            <a:spAutoFit/>
          </a:bodyPr>
          <a:lstStyle/>
          <a:p>
            <a:pPr algn="l">
              <a:lnSpc>
                <a:spcPct val="120000"/>
              </a:lnSpc>
            </a:pPr>
            <a:r>
              <a:rPr sz="1400" b="1" i="0">
                <a:solidFill>
                  <a:srgbClr val="E8ECF1"/>
                </a:solidFill>
                <a:latin typeface="Inter"/>
              </a:rPr>
              <a:t>Operators always know where the data flow broke</a:t>
            </a:r>
          </a:p>
        </p:txBody>
      </p:sp>
      <p:sp>
        <p:nvSpPr>
          <p:cNvPr id="15" name="TextBox 14"/>
          <p:cNvSpPr txBox="1"/>
          <p:nvPr/>
        </p:nvSpPr>
        <p:spPr>
          <a:xfrm>
            <a:off x="914400" y="3456432"/>
            <a:ext cx="4937760" cy="365760"/>
          </a:xfrm>
          <a:prstGeom prst="rect">
            <a:avLst/>
          </a:prstGeom>
          <a:noFill/>
        </p:spPr>
        <p:txBody>
          <a:bodyPr wrap="square" lIns="0" rIns="0" tIns="0" bIns="0" anchor="t">
            <a:spAutoFit/>
          </a:bodyPr>
          <a:lstStyle/>
          <a:p>
            <a:pPr algn="l">
              <a:lnSpc>
                <a:spcPct val="130000"/>
              </a:lnSpc>
            </a:pPr>
            <a:r>
              <a:rPr sz="1200" b="0" i="0">
                <a:solidFill>
                  <a:srgbClr val="A8B3BD"/>
                </a:solidFill>
                <a:latin typeface="Inter"/>
              </a:rPr>
              <a:t>Three-way diagnostics — source, pipeline, sink — by design.</a:t>
            </a:r>
          </a:p>
        </p:txBody>
      </p:sp>
      <p:sp>
        <p:nvSpPr>
          <p:cNvPr id="16" name="Rectangle 15"/>
          <p:cNvSpPr/>
          <p:nvPr/>
        </p:nvSpPr>
        <p:spPr>
          <a:xfrm>
            <a:off x="6172200" y="2926080"/>
            <a:ext cx="5394960" cy="960120"/>
          </a:xfrm>
          <a:prstGeom prst="rect">
            <a:avLst/>
          </a:prstGeom>
          <a:solidFill>
            <a:srgbClr val="2A2F36"/>
          </a:solidFill>
          <a:ln>
            <a:solidFill>
              <a:srgbClr val="00A0E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7" name="Rectangle 16"/>
          <p:cNvSpPr/>
          <p:nvPr/>
        </p:nvSpPr>
        <p:spPr>
          <a:xfrm>
            <a:off x="6172200" y="2926080"/>
            <a:ext cx="73152" cy="96012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8" name="TextBox 17"/>
          <p:cNvSpPr txBox="1"/>
          <p:nvPr/>
        </p:nvSpPr>
        <p:spPr>
          <a:xfrm>
            <a:off x="6446520" y="3072384"/>
            <a:ext cx="4937760" cy="384048"/>
          </a:xfrm>
          <a:prstGeom prst="rect">
            <a:avLst/>
          </a:prstGeom>
          <a:noFill/>
        </p:spPr>
        <p:txBody>
          <a:bodyPr wrap="square" lIns="0" rIns="0" tIns="0" bIns="0" anchor="t">
            <a:spAutoFit/>
          </a:bodyPr>
          <a:lstStyle/>
          <a:p>
            <a:pPr algn="l">
              <a:lnSpc>
                <a:spcPct val="120000"/>
              </a:lnSpc>
            </a:pPr>
            <a:r>
              <a:rPr sz="1400" b="1" i="0">
                <a:solidFill>
                  <a:srgbClr val="FFFFFF"/>
                </a:solidFill>
                <a:latin typeface="Inter"/>
              </a:rPr>
              <a:t>Air-gapped factories are first-class</a:t>
            </a:r>
          </a:p>
        </p:txBody>
      </p:sp>
      <p:sp>
        <p:nvSpPr>
          <p:cNvPr id="19" name="TextBox 18"/>
          <p:cNvSpPr txBox="1"/>
          <p:nvPr/>
        </p:nvSpPr>
        <p:spPr>
          <a:xfrm>
            <a:off x="6446520" y="3456432"/>
            <a:ext cx="4937760" cy="365760"/>
          </a:xfrm>
          <a:prstGeom prst="rect">
            <a:avLst/>
          </a:prstGeom>
          <a:noFill/>
        </p:spPr>
        <p:txBody>
          <a:bodyPr wrap="square" lIns="0" rIns="0" tIns="0" bIns="0" anchor="t">
            <a:spAutoFit/>
          </a:bodyPr>
          <a:lstStyle/>
          <a:p>
            <a:pPr algn="l">
              <a:lnSpc>
                <a:spcPct val="130000"/>
              </a:lnSpc>
            </a:pPr>
            <a:r>
              <a:rPr sz="1200" b="0" i="0">
                <a:solidFill>
                  <a:srgbClr val="A8B3BD"/>
                </a:solidFill>
                <a:latin typeface="Inter"/>
              </a:rPr>
              <a:t>RSA-signed JSON license, fully offline. No phone-home.</a:t>
            </a:r>
          </a:p>
        </p:txBody>
      </p:sp>
      <p:sp>
        <p:nvSpPr>
          <p:cNvPr id="20" name="Rectangle 19"/>
          <p:cNvSpPr/>
          <p:nvPr/>
        </p:nvSpPr>
        <p:spPr>
          <a:xfrm>
            <a:off x="640080" y="3977639"/>
            <a:ext cx="5394960" cy="960120"/>
          </a:xfrm>
          <a:prstGeom prst="rect">
            <a:avLst/>
          </a:prstGeom>
          <a:solidFill>
            <a:srgbClr val="2A2F36"/>
          </a:solidFill>
          <a:ln>
            <a:solidFill>
              <a:srgbClr val="00A0E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1" name="Rectangle 20"/>
          <p:cNvSpPr/>
          <p:nvPr/>
        </p:nvSpPr>
        <p:spPr>
          <a:xfrm>
            <a:off x="640080" y="3977639"/>
            <a:ext cx="73152" cy="96012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2" name="TextBox 21"/>
          <p:cNvSpPr txBox="1"/>
          <p:nvPr/>
        </p:nvSpPr>
        <p:spPr>
          <a:xfrm>
            <a:off x="914400" y="4123943"/>
            <a:ext cx="4937760" cy="384048"/>
          </a:xfrm>
          <a:prstGeom prst="rect">
            <a:avLst/>
          </a:prstGeom>
          <a:noFill/>
        </p:spPr>
        <p:txBody>
          <a:bodyPr wrap="square" lIns="0" rIns="0" tIns="0" bIns="0" anchor="t">
            <a:spAutoFit/>
          </a:bodyPr>
          <a:lstStyle/>
          <a:p>
            <a:pPr algn="l">
              <a:lnSpc>
                <a:spcPct val="120000"/>
              </a:lnSpc>
            </a:pPr>
            <a:r>
              <a:rPr sz="1400" b="1" i="0">
                <a:solidFill>
                  <a:srgbClr val="FFFFFF"/>
                </a:solidFill>
                <a:latin typeface="Inter"/>
              </a:rPr>
              <a:t>A lapsed license never stops production data</a:t>
            </a:r>
          </a:p>
        </p:txBody>
      </p:sp>
      <p:sp>
        <p:nvSpPr>
          <p:cNvPr id="23" name="TextBox 22"/>
          <p:cNvSpPr txBox="1"/>
          <p:nvPr/>
        </p:nvSpPr>
        <p:spPr>
          <a:xfrm>
            <a:off x="914400" y="4507991"/>
            <a:ext cx="4937760" cy="365760"/>
          </a:xfrm>
          <a:prstGeom prst="rect">
            <a:avLst/>
          </a:prstGeom>
          <a:noFill/>
        </p:spPr>
        <p:txBody>
          <a:bodyPr wrap="square" lIns="0" rIns="0" tIns="0" bIns="0" anchor="t">
            <a:spAutoFit/>
          </a:bodyPr>
          <a:lstStyle/>
          <a:p>
            <a:pPr algn="l">
              <a:lnSpc>
                <a:spcPct val="130000"/>
              </a:lnSpc>
            </a:pPr>
            <a:r>
              <a:rPr sz="1200" b="0" i="0">
                <a:solidFill>
                  <a:srgbClr val="A8B3BD"/>
                </a:solidFill>
                <a:latin typeface="Inter"/>
              </a:rPr>
              <a:t>Expiration blocks configuration changes only.</a:t>
            </a:r>
          </a:p>
        </p:txBody>
      </p:sp>
      <p:sp>
        <p:nvSpPr>
          <p:cNvPr id="24" name="Rectangle 23"/>
          <p:cNvSpPr/>
          <p:nvPr/>
        </p:nvSpPr>
        <p:spPr>
          <a:xfrm>
            <a:off x="6172200" y="3977639"/>
            <a:ext cx="5394960" cy="960120"/>
          </a:xfrm>
          <a:prstGeom prst="rect">
            <a:avLst/>
          </a:prstGeom>
          <a:solidFill>
            <a:srgbClr val="2A2F36"/>
          </a:solidFill>
          <a:ln>
            <a:solidFill>
              <a:srgbClr val="00A0E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5" name="Rectangle 24"/>
          <p:cNvSpPr/>
          <p:nvPr/>
        </p:nvSpPr>
        <p:spPr>
          <a:xfrm>
            <a:off x="6172200" y="3977639"/>
            <a:ext cx="73152" cy="96012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6" name="TextBox 25"/>
          <p:cNvSpPr txBox="1"/>
          <p:nvPr/>
        </p:nvSpPr>
        <p:spPr>
          <a:xfrm>
            <a:off x="6446520" y="4123943"/>
            <a:ext cx="4937760" cy="384048"/>
          </a:xfrm>
          <a:prstGeom prst="rect">
            <a:avLst/>
          </a:prstGeom>
          <a:noFill/>
        </p:spPr>
        <p:txBody>
          <a:bodyPr wrap="square" lIns="0" rIns="0" tIns="0" bIns="0" anchor="t">
            <a:spAutoFit/>
          </a:bodyPr>
          <a:lstStyle/>
          <a:p>
            <a:pPr algn="l">
              <a:lnSpc>
                <a:spcPct val="120000"/>
              </a:lnSpc>
            </a:pPr>
            <a:r>
              <a:rPr sz="1400" b="1" i="0">
                <a:solidFill>
                  <a:srgbClr val="FFFFFF"/>
                </a:solidFill>
                <a:latin typeface="Inter"/>
              </a:rPr>
              <a:t>AI architecture: proposals require human confirmation</a:t>
            </a:r>
          </a:p>
        </p:txBody>
      </p:sp>
      <p:sp>
        <p:nvSpPr>
          <p:cNvPr id="27" name="TextBox 26"/>
          <p:cNvSpPr txBox="1"/>
          <p:nvPr/>
        </p:nvSpPr>
        <p:spPr>
          <a:xfrm>
            <a:off x="6446520" y="4507991"/>
            <a:ext cx="4937760" cy="365760"/>
          </a:xfrm>
          <a:prstGeom prst="rect">
            <a:avLst/>
          </a:prstGeom>
          <a:noFill/>
        </p:spPr>
        <p:txBody>
          <a:bodyPr wrap="square" lIns="0" rIns="0" tIns="0" bIns="0" anchor="t">
            <a:spAutoFit/>
          </a:bodyPr>
          <a:lstStyle/>
          <a:p>
            <a:pPr algn="l">
              <a:lnSpc>
                <a:spcPct val="130000"/>
              </a:lnSpc>
            </a:pPr>
            <a:r>
              <a:rPr sz="1200" b="0" i="0">
                <a:solidFill>
                  <a:srgbClr val="A8B3BD"/>
                </a:solidFill>
                <a:latin typeface="Inter"/>
              </a:rPr>
              <a:t>Roadmap agents are designed never to silently alter the data path. Local-LLM-capable.</a:t>
            </a:r>
          </a:p>
        </p:txBody>
      </p:sp>
      <p:sp>
        <p:nvSpPr>
          <p:cNvPr id="28" name="Rectangle 27"/>
          <p:cNvSpPr/>
          <p:nvPr/>
        </p:nvSpPr>
        <p:spPr>
          <a:xfrm>
            <a:off x="640080" y="5029200"/>
            <a:ext cx="36576" cy="960120"/>
          </a:xfrm>
          <a:prstGeom prst="rect">
            <a:avLst/>
          </a:prstGeom>
          <a:solidFill>
            <a:srgbClr val="5E6B78"/>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9" name="TextBox 28"/>
          <p:cNvSpPr txBox="1"/>
          <p:nvPr/>
        </p:nvSpPr>
        <p:spPr>
          <a:xfrm>
            <a:off x="914400" y="5175504"/>
            <a:ext cx="4937760" cy="384048"/>
          </a:xfrm>
          <a:prstGeom prst="rect">
            <a:avLst/>
          </a:prstGeom>
          <a:noFill/>
        </p:spPr>
        <p:txBody>
          <a:bodyPr wrap="square" lIns="0" rIns="0" tIns="0" bIns="0" anchor="t">
            <a:spAutoFit/>
          </a:bodyPr>
          <a:lstStyle/>
          <a:p>
            <a:pPr algn="l">
              <a:lnSpc>
                <a:spcPct val="120000"/>
              </a:lnSpc>
            </a:pPr>
            <a:r>
              <a:rPr sz="1400" b="1" i="0">
                <a:solidFill>
                  <a:srgbClr val="E8ECF1"/>
                </a:solidFill>
                <a:latin typeface="Inter"/>
              </a:rPr>
              <a:t>Pay for the connectivity you actually use</a:t>
            </a:r>
          </a:p>
        </p:txBody>
      </p:sp>
      <p:sp>
        <p:nvSpPr>
          <p:cNvPr id="30" name="TextBox 29"/>
          <p:cNvSpPr txBox="1"/>
          <p:nvPr/>
        </p:nvSpPr>
        <p:spPr>
          <a:xfrm>
            <a:off x="914400" y="5559552"/>
            <a:ext cx="4937760" cy="365760"/>
          </a:xfrm>
          <a:prstGeom prst="rect">
            <a:avLst/>
          </a:prstGeom>
          <a:noFill/>
        </p:spPr>
        <p:txBody>
          <a:bodyPr wrap="square" lIns="0" rIns="0" tIns="0" bIns="0" anchor="t">
            <a:spAutoFit/>
          </a:bodyPr>
          <a:lstStyle/>
          <a:p>
            <a:pPr algn="l">
              <a:lnSpc>
                <a:spcPct val="130000"/>
              </a:lnSpc>
            </a:pPr>
            <a:r>
              <a:rPr sz="1200" b="0" i="0">
                <a:solidFill>
                  <a:srgbClr val="A8B3BD"/>
                </a:solidFill>
                <a:latin typeface="Inter"/>
              </a:rPr>
              <a:t>Per-edition packaging with modular per-protocol activation.</a:t>
            </a:r>
          </a:p>
        </p:txBody>
      </p:sp>
      <p:sp>
        <p:nvSpPr>
          <p:cNvPr id="31" name="Rectangle 30"/>
          <p:cNvSpPr/>
          <p:nvPr/>
        </p:nvSpPr>
        <p:spPr>
          <a:xfrm>
            <a:off x="6172200" y="5029200"/>
            <a:ext cx="36576" cy="960120"/>
          </a:xfrm>
          <a:prstGeom prst="rect">
            <a:avLst/>
          </a:prstGeom>
          <a:solidFill>
            <a:srgbClr val="5E6B78"/>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2" name="TextBox 31"/>
          <p:cNvSpPr txBox="1"/>
          <p:nvPr/>
        </p:nvSpPr>
        <p:spPr>
          <a:xfrm>
            <a:off x="6446520" y="5175504"/>
            <a:ext cx="4937760" cy="384048"/>
          </a:xfrm>
          <a:prstGeom prst="rect">
            <a:avLst/>
          </a:prstGeom>
          <a:noFill/>
        </p:spPr>
        <p:txBody>
          <a:bodyPr wrap="square" lIns="0" rIns="0" tIns="0" bIns="0" anchor="t">
            <a:spAutoFit/>
          </a:bodyPr>
          <a:lstStyle/>
          <a:p>
            <a:pPr algn="l">
              <a:lnSpc>
                <a:spcPct val="120000"/>
              </a:lnSpc>
            </a:pPr>
            <a:r>
              <a:rPr sz="1400" b="1" i="0">
                <a:solidFill>
                  <a:srgbClr val="E8ECF1"/>
                </a:solidFill>
                <a:latin typeface="Inter"/>
              </a:rPr>
              <a:t>One vendor from sensor to dashboard</a:t>
            </a:r>
          </a:p>
        </p:txBody>
      </p:sp>
      <p:sp>
        <p:nvSpPr>
          <p:cNvPr id="33" name="TextBox 32"/>
          <p:cNvSpPr txBox="1"/>
          <p:nvPr/>
        </p:nvSpPr>
        <p:spPr>
          <a:xfrm>
            <a:off x="6446520" y="5559552"/>
            <a:ext cx="4937760" cy="365760"/>
          </a:xfrm>
          <a:prstGeom prst="rect">
            <a:avLst/>
          </a:prstGeom>
          <a:noFill/>
        </p:spPr>
        <p:txBody>
          <a:bodyPr wrap="square" lIns="0" rIns="0" tIns="0" bIns="0" anchor="t">
            <a:spAutoFit/>
          </a:bodyPr>
          <a:lstStyle/>
          <a:p>
            <a:pPr algn="l">
              <a:lnSpc>
                <a:spcPct val="130000"/>
              </a:lnSpc>
            </a:pPr>
            <a:r>
              <a:rPr sz="1200" b="0" i="0">
                <a:solidFill>
                  <a:srgbClr val="A8B3BD"/>
                </a:solidFill>
                <a:latin typeface="Inter"/>
              </a:rPr>
              <a:t>Acquisition hardware, edge runtime, and intelligence — all built by Elpis.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A1F26"/>
        </a:solidFill>
        <a:effectLst/>
      </p:bgPr>
    </p:bg>
    <p:spTree>
      <p:nvGrpSpPr>
        <p:cNvPr id="1" name=""/>
        <p:cNvGrpSpPr/>
        <p:nvPr/>
      </p:nvGrpSpPr>
      <p:grpSpPr/>
      <p:sp>
        <p:nvSpPr>
          <p:cNvPr id="2" name="Rectangle 1"/>
          <p:cNvSpPr/>
          <p:nvPr/>
        </p:nvSpPr>
        <p:spPr>
          <a:xfrm>
            <a:off x="0" y="0"/>
            <a:ext cx="73152" cy="685800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 name="TextBox 2"/>
          <p:cNvSpPr txBox="1"/>
          <p:nvPr/>
        </p:nvSpPr>
        <p:spPr>
          <a:xfrm>
            <a:off x="365760" y="6446520"/>
            <a:ext cx="6400800" cy="274320"/>
          </a:xfrm>
          <a:prstGeom prst="rect">
            <a:avLst/>
          </a:prstGeom>
          <a:noFill/>
        </p:spPr>
        <p:txBody>
          <a:bodyPr wrap="square" lIns="0" rIns="0" tIns="0" bIns="0" anchor="t">
            <a:spAutoFit/>
          </a:bodyPr>
          <a:lstStyle/>
          <a:p>
            <a:pPr algn="l">
              <a:lnSpc>
                <a:spcPct val="115000"/>
              </a:lnSpc>
            </a:pPr>
            <a:r>
              <a:rPr sz="900" b="0" i="0" spc="220">
                <a:solidFill>
                  <a:srgbClr val="A8B3BD"/>
                </a:solidFill>
                <a:latin typeface="Inter"/>
              </a:rPr>
              <a:t>ELPIS  ·  INDUSTRIAL INTELLIGENCE PLATFORM</a:t>
            </a:r>
          </a:p>
        </p:txBody>
      </p:sp>
      <p:sp>
        <p:nvSpPr>
          <p:cNvPr id="4" name="TextBox 3"/>
          <p:cNvSpPr txBox="1"/>
          <p:nvPr/>
        </p:nvSpPr>
        <p:spPr>
          <a:xfrm>
            <a:off x="10789920" y="6446520"/>
            <a:ext cx="1097280" cy="274320"/>
          </a:xfrm>
          <a:prstGeom prst="rect">
            <a:avLst/>
          </a:prstGeom>
          <a:noFill/>
        </p:spPr>
        <p:txBody>
          <a:bodyPr wrap="square" lIns="0" rIns="0" tIns="0" bIns="0" anchor="t">
            <a:spAutoFit/>
          </a:bodyPr>
          <a:lstStyle/>
          <a:p>
            <a:pPr algn="r">
              <a:lnSpc>
                <a:spcPct val="115000"/>
              </a:lnSpc>
            </a:pPr>
            <a:r>
              <a:rPr sz="900" b="0" i="0" spc="150">
                <a:solidFill>
                  <a:srgbClr val="A8B3BD"/>
                </a:solidFill>
                <a:latin typeface="Inter"/>
              </a:rPr>
              <a:t>12 / 14</a:t>
            </a:r>
          </a:p>
        </p:txBody>
      </p:sp>
      <p:sp>
        <p:nvSpPr>
          <p:cNvPr id="5" name="TextBox 4"/>
          <p:cNvSpPr txBox="1"/>
          <p:nvPr/>
        </p:nvSpPr>
        <p:spPr>
          <a:xfrm>
            <a:off x="640080" y="457200"/>
            <a:ext cx="7315200" cy="320040"/>
          </a:xfrm>
          <a:prstGeom prst="rect">
            <a:avLst/>
          </a:prstGeom>
          <a:noFill/>
        </p:spPr>
        <p:txBody>
          <a:bodyPr wrap="square" lIns="0" rIns="0" tIns="0" bIns="0" anchor="t">
            <a:spAutoFit/>
          </a:bodyPr>
          <a:lstStyle/>
          <a:p>
            <a:pPr algn="l">
              <a:lnSpc>
                <a:spcPct val="115000"/>
              </a:lnSpc>
            </a:pPr>
            <a:r>
              <a:rPr sz="1100" b="1" i="0" spc="300">
                <a:solidFill>
                  <a:srgbClr val="A8B3BD"/>
                </a:solidFill>
                <a:latin typeface="Inter"/>
              </a:rPr>
              <a:t>DEPLOY INCREMENTALLY</a:t>
            </a:r>
          </a:p>
        </p:txBody>
      </p:sp>
      <p:sp>
        <p:nvSpPr>
          <p:cNvPr id="6" name="TextBox 5"/>
          <p:cNvSpPr txBox="1"/>
          <p:nvPr/>
        </p:nvSpPr>
        <p:spPr>
          <a:xfrm>
            <a:off x="640080" y="868680"/>
            <a:ext cx="10881360" cy="822960"/>
          </a:xfrm>
          <a:prstGeom prst="rect">
            <a:avLst/>
          </a:prstGeom>
          <a:noFill/>
        </p:spPr>
        <p:txBody>
          <a:bodyPr wrap="square" lIns="0" rIns="0" tIns="0" bIns="0" anchor="t">
            <a:spAutoFit/>
          </a:bodyPr>
          <a:lstStyle/>
          <a:p>
            <a:pPr algn="l">
              <a:lnSpc>
                <a:spcPct val="110000"/>
              </a:lnSpc>
            </a:pPr>
            <a:r>
              <a:rPr sz="3400" b="1" i="0">
                <a:solidFill>
                  <a:srgbClr val="FFFFFF"/>
                </a:solidFill>
                <a:latin typeface="Inter"/>
              </a:rPr>
              <a:t>Start small. Expand without disruption.</a:t>
            </a:r>
          </a:p>
        </p:txBody>
      </p:sp>
      <p:sp>
        <p:nvSpPr>
          <p:cNvPr id="7" name="Rectangle 6"/>
          <p:cNvSpPr/>
          <p:nvPr/>
        </p:nvSpPr>
        <p:spPr>
          <a:xfrm>
            <a:off x="1089507" y="2331720"/>
            <a:ext cx="2011680" cy="777240"/>
          </a:xfrm>
          <a:prstGeom prst="rect">
            <a:avLst/>
          </a:prstGeom>
          <a:solidFill>
            <a:srgbClr val="2A2F36"/>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8" name="TextBox 7"/>
          <p:cNvSpPr txBox="1"/>
          <p:nvPr/>
        </p:nvSpPr>
        <p:spPr>
          <a:xfrm>
            <a:off x="1089507" y="2331720"/>
            <a:ext cx="2011680" cy="777240"/>
          </a:xfrm>
          <a:prstGeom prst="rect">
            <a:avLst/>
          </a:prstGeom>
          <a:noFill/>
        </p:spPr>
        <p:txBody>
          <a:bodyPr wrap="square" lIns="0" rIns="0" tIns="0" bIns="0" anchor="ctr">
            <a:spAutoFit/>
          </a:bodyPr>
          <a:lstStyle/>
          <a:p>
            <a:pPr algn="ctr">
              <a:lnSpc>
                <a:spcPct val="115000"/>
              </a:lnSpc>
            </a:pPr>
            <a:r>
              <a:rPr sz="1800" b="1" i="0">
                <a:solidFill>
                  <a:srgbClr val="FFFFFF"/>
                </a:solidFill>
                <a:latin typeface="Inter"/>
              </a:rPr>
              <a:t>One cell</a:t>
            </a:r>
          </a:p>
        </p:txBody>
      </p:sp>
      <p:sp>
        <p:nvSpPr>
          <p:cNvPr id="9" name="Rectangle 8"/>
          <p:cNvSpPr/>
          <p:nvPr/>
        </p:nvSpPr>
        <p:spPr>
          <a:xfrm>
            <a:off x="3146907" y="2711196"/>
            <a:ext cx="274320" cy="36576"/>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0" name="Rectangle 9"/>
          <p:cNvSpPr/>
          <p:nvPr/>
        </p:nvSpPr>
        <p:spPr>
          <a:xfrm>
            <a:off x="3512667" y="2331720"/>
            <a:ext cx="2011680" cy="777240"/>
          </a:xfrm>
          <a:prstGeom prst="rect">
            <a:avLst/>
          </a:prstGeom>
          <a:solidFill>
            <a:srgbClr val="2A2F36"/>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1" name="TextBox 10"/>
          <p:cNvSpPr txBox="1"/>
          <p:nvPr/>
        </p:nvSpPr>
        <p:spPr>
          <a:xfrm>
            <a:off x="3512667" y="2331720"/>
            <a:ext cx="2011680" cy="777240"/>
          </a:xfrm>
          <a:prstGeom prst="rect">
            <a:avLst/>
          </a:prstGeom>
          <a:noFill/>
        </p:spPr>
        <p:txBody>
          <a:bodyPr wrap="square" lIns="0" rIns="0" tIns="0" bIns="0" anchor="ctr">
            <a:spAutoFit/>
          </a:bodyPr>
          <a:lstStyle/>
          <a:p>
            <a:pPr algn="ctr">
              <a:lnSpc>
                <a:spcPct val="115000"/>
              </a:lnSpc>
            </a:pPr>
            <a:r>
              <a:rPr sz="1800" b="1" i="0">
                <a:solidFill>
                  <a:srgbClr val="FFFFFF"/>
                </a:solidFill>
                <a:latin typeface="Inter"/>
              </a:rPr>
              <a:t>One line</a:t>
            </a:r>
          </a:p>
        </p:txBody>
      </p:sp>
      <p:sp>
        <p:nvSpPr>
          <p:cNvPr id="12" name="Rectangle 11"/>
          <p:cNvSpPr/>
          <p:nvPr/>
        </p:nvSpPr>
        <p:spPr>
          <a:xfrm>
            <a:off x="5570067" y="2711196"/>
            <a:ext cx="274320" cy="36576"/>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3" name="Rectangle 12"/>
          <p:cNvSpPr/>
          <p:nvPr/>
        </p:nvSpPr>
        <p:spPr>
          <a:xfrm>
            <a:off x="5935827" y="2331720"/>
            <a:ext cx="2011680" cy="777240"/>
          </a:xfrm>
          <a:prstGeom prst="rect">
            <a:avLst/>
          </a:prstGeom>
          <a:solidFill>
            <a:srgbClr val="2A2F36"/>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4" name="TextBox 13"/>
          <p:cNvSpPr txBox="1"/>
          <p:nvPr/>
        </p:nvSpPr>
        <p:spPr>
          <a:xfrm>
            <a:off x="5935827" y="2331720"/>
            <a:ext cx="2011680" cy="777240"/>
          </a:xfrm>
          <a:prstGeom prst="rect">
            <a:avLst/>
          </a:prstGeom>
          <a:noFill/>
        </p:spPr>
        <p:txBody>
          <a:bodyPr wrap="square" lIns="0" rIns="0" tIns="0" bIns="0" anchor="ctr">
            <a:spAutoFit/>
          </a:bodyPr>
          <a:lstStyle/>
          <a:p>
            <a:pPr algn="ctr">
              <a:lnSpc>
                <a:spcPct val="115000"/>
              </a:lnSpc>
            </a:pPr>
            <a:r>
              <a:rPr sz="1800" b="1" i="0">
                <a:solidFill>
                  <a:srgbClr val="FFFFFF"/>
                </a:solidFill>
                <a:latin typeface="Inter"/>
              </a:rPr>
              <a:t>One plant</a:t>
            </a:r>
          </a:p>
        </p:txBody>
      </p:sp>
      <p:sp>
        <p:nvSpPr>
          <p:cNvPr id="15" name="Rectangle 14"/>
          <p:cNvSpPr/>
          <p:nvPr/>
        </p:nvSpPr>
        <p:spPr>
          <a:xfrm>
            <a:off x="7993227" y="2711196"/>
            <a:ext cx="274320" cy="36576"/>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6" name="Rectangle 15"/>
          <p:cNvSpPr/>
          <p:nvPr/>
        </p:nvSpPr>
        <p:spPr>
          <a:xfrm>
            <a:off x="8358987" y="2331720"/>
            <a:ext cx="2011680" cy="777240"/>
          </a:xfrm>
          <a:prstGeom prst="rect">
            <a:avLst/>
          </a:prstGeom>
          <a:solidFill>
            <a:srgbClr val="2A2F36"/>
          </a:solidFill>
          <a:ln>
            <a:solidFill>
              <a:srgbClr val="00A0E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7" name="TextBox 16"/>
          <p:cNvSpPr txBox="1"/>
          <p:nvPr/>
        </p:nvSpPr>
        <p:spPr>
          <a:xfrm>
            <a:off x="8358987" y="2331720"/>
            <a:ext cx="2011680" cy="777240"/>
          </a:xfrm>
          <a:prstGeom prst="rect">
            <a:avLst/>
          </a:prstGeom>
          <a:noFill/>
        </p:spPr>
        <p:txBody>
          <a:bodyPr wrap="square" lIns="0" rIns="0" tIns="0" bIns="0" anchor="ctr">
            <a:spAutoFit/>
          </a:bodyPr>
          <a:lstStyle/>
          <a:p>
            <a:pPr algn="ctr">
              <a:lnSpc>
                <a:spcPct val="115000"/>
              </a:lnSpc>
            </a:pPr>
            <a:r>
              <a:rPr sz="1800" b="1" i="0">
                <a:solidFill>
                  <a:srgbClr val="FFFFFF"/>
                </a:solidFill>
                <a:latin typeface="Inter"/>
              </a:rPr>
              <a:t>Fleet</a:t>
            </a:r>
          </a:p>
        </p:txBody>
      </p:sp>
      <p:sp>
        <p:nvSpPr>
          <p:cNvPr id="18" name="TextBox 17"/>
          <p:cNvSpPr txBox="1"/>
          <p:nvPr/>
        </p:nvSpPr>
        <p:spPr>
          <a:xfrm>
            <a:off x="10782147" y="2331720"/>
            <a:ext cx="1371600" cy="777240"/>
          </a:xfrm>
          <a:prstGeom prst="rect">
            <a:avLst/>
          </a:prstGeom>
          <a:noFill/>
        </p:spPr>
        <p:txBody>
          <a:bodyPr wrap="square" lIns="0" rIns="0" tIns="0" bIns="0" anchor="ctr">
            <a:spAutoFit/>
          </a:bodyPr>
          <a:lstStyle/>
          <a:p>
            <a:pPr algn="l">
              <a:lnSpc>
                <a:spcPct val="115000"/>
              </a:lnSpc>
            </a:pPr>
            <a:r>
              <a:rPr sz="1400" b="0" i="1">
                <a:solidFill>
                  <a:srgbClr val="A8B3BD"/>
                </a:solidFill>
                <a:latin typeface="Inter"/>
              </a:rPr>
              <a:t>...continues</a:t>
            </a:r>
          </a:p>
        </p:txBody>
      </p:sp>
      <p:sp>
        <p:nvSpPr>
          <p:cNvPr id="19" name="TextBox 18"/>
          <p:cNvSpPr txBox="1"/>
          <p:nvPr/>
        </p:nvSpPr>
        <p:spPr>
          <a:xfrm>
            <a:off x="1371600" y="3657600"/>
            <a:ext cx="9418320" cy="1463040"/>
          </a:xfrm>
          <a:prstGeom prst="rect">
            <a:avLst/>
          </a:prstGeom>
          <a:noFill/>
        </p:spPr>
        <p:txBody>
          <a:bodyPr wrap="square" lIns="0" rIns="0" tIns="0" bIns="0" anchor="t">
            <a:spAutoFit/>
          </a:bodyPr>
          <a:lstStyle/>
          <a:p>
            <a:pPr algn="ctr">
              <a:lnSpc>
                <a:spcPct val="140000"/>
              </a:lnSpc>
              <a:spcAft>
                <a:spcPts val="800"/>
              </a:spcAft>
            </a:pPr>
            <a:r>
              <a:rPr sz="2000" b="1" i="0">
                <a:solidFill>
                  <a:srgbClr val="E8ECF1"/>
                </a:solidFill>
                <a:latin typeface="Inter"/>
              </a:rPr>
              <a:t>Start with one machine, one line, or one plant.</a:t>
            </a:r>
          </a:p>
          <a:p>
            <a:pPr algn="ctr">
              <a:lnSpc>
                <a:spcPct val="140000"/>
              </a:lnSpc>
              <a:spcAft>
                <a:spcPts val="800"/>
              </a:spcAft>
            </a:pPr>
            <a:r>
              <a:rPr sz="1500" b="0" i="0">
                <a:solidFill>
                  <a:srgbClr val="A8B3BD"/>
                </a:solidFill>
                <a:latin typeface="Inter"/>
              </a:rPr>
              <a:t>EdgeConnect runs side-by-side with what you already have. EREMOS V2 onboards new sites without changing the platform underneath.</a:t>
            </a:r>
          </a:p>
          <a:p>
            <a:pPr algn="ctr">
              <a:lnSpc>
                <a:spcPct val="140000"/>
              </a:lnSpc>
              <a:spcAft>
                <a:spcPts val="800"/>
              </a:spcAft>
            </a:pPr>
            <a:r>
              <a:rPr sz="1500" b="0" i="1">
                <a:solidFill>
                  <a:srgbClr val="A8B3BD"/>
                </a:solidFill>
                <a:latin typeface="Inter"/>
              </a:rPr>
              <a:t>No big-bang cutover. No platform-wide upgrade that breaks the plants already running.</a:t>
            </a:r>
          </a:p>
        </p:txBody>
      </p:sp>
      <p:sp>
        <p:nvSpPr>
          <p:cNvPr id="20" name="Rectangle 19"/>
          <p:cNvSpPr/>
          <p:nvPr/>
        </p:nvSpPr>
        <p:spPr>
          <a:xfrm>
            <a:off x="1371600" y="5349240"/>
            <a:ext cx="9418320" cy="868680"/>
          </a:xfrm>
          <a:prstGeom prst="rect">
            <a:avLst/>
          </a:prstGeom>
          <a:solidFill>
            <a:srgbClr val="2A2F36"/>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1" name="Rectangle 20"/>
          <p:cNvSpPr/>
          <p:nvPr/>
        </p:nvSpPr>
        <p:spPr>
          <a:xfrm>
            <a:off x="1371600" y="5349240"/>
            <a:ext cx="73152" cy="86868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2" name="TextBox 21"/>
          <p:cNvSpPr txBox="1"/>
          <p:nvPr/>
        </p:nvSpPr>
        <p:spPr>
          <a:xfrm>
            <a:off x="1600200" y="5486400"/>
            <a:ext cx="9144000" cy="594360"/>
          </a:xfrm>
          <a:prstGeom prst="rect">
            <a:avLst/>
          </a:prstGeom>
          <a:noFill/>
        </p:spPr>
        <p:txBody>
          <a:bodyPr wrap="square" lIns="0" rIns="0" tIns="0" bIns="0" anchor="ctr">
            <a:spAutoFit/>
          </a:bodyPr>
          <a:lstStyle/>
          <a:p>
            <a:pPr algn="l">
              <a:lnSpc>
                <a:spcPct val="130000"/>
              </a:lnSpc>
            </a:pPr>
            <a:r>
              <a:rPr sz="1400" b="0" i="1">
                <a:solidFill>
                  <a:srgbClr val="E8ECF1"/>
                </a:solidFill>
                <a:latin typeface="Inter"/>
              </a:rPr>
              <a:t>Typical proof-of-value deployments begin with a single line or machine cell and expand incrementally once operationally validated.</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A1F26"/>
        </a:solidFill>
        <a:effectLst/>
      </p:bgPr>
    </p:bg>
    <p:spTree>
      <p:nvGrpSpPr>
        <p:cNvPr id="1" name=""/>
        <p:cNvGrpSpPr/>
        <p:nvPr/>
      </p:nvGrpSpPr>
      <p:grpSpPr/>
      <p:sp>
        <p:nvSpPr>
          <p:cNvPr id="2" name="Rectangle 1"/>
          <p:cNvSpPr/>
          <p:nvPr/>
        </p:nvSpPr>
        <p:spPr>
          <a:xfrm>
            <a:off x="0" y="0"/>
            <a:ext cx="73152" cy="685800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 name="TextBox 2"/>
          <p:cNvSpPr txBox="1"/>
          <p:nvPr/>
        </p:nvSpPr>
        <p:spPr>
          <a:xfrm>
            <a:off x="365760" y="6446520"/>
            <a:ext cx="6400800" cy="274320"/>
          </a:xfrm>
          <a:prstGeom prst="rect">
            <a:avLst/>
          </a:prstGeom>
          <a:noFill/>
        </p:spPr>
        <p:txBody>
          <a:bodyPr wrap="square" lIns="0" rIns="0" tIns="0" bIns="0" anchor="t">
            <a:spAutoFit/>
          </a:bodyPr>
          <a:lstStyle/>
          <a:p>
            <a:pPr algn="l">
              <a:lnSpc>
                <a:spcPct val="115000"/>
              </a:lnSpc>
            </a:pPr>
            <a:r>
              <a:rPr sz="900" b="0" i="0" spc="220">
                <a:solidFill>
                  <a:srgbClr val="A8B3BD"/>
                </a:solidFill>
                <a:latin typeface="Inter"/>
              </a:rPr>
              <a:t>ELPIS  ·  INDUSTRIAL INTELLIGENCE PLATFORM</a:t>
            </a:r>
          </a:p>
        </p:txBody>
      </p:sp>
      <p:sp>
        <p:nvSpPr>
          <p:cNvPr id="4" name="TextBox 3"/>
          <p:cNvSpPr txBox="1"/>
          <p:nvPr/>
        </p:nvSpPr>
        <p:spPr>
          <a:xfrm>
            <a:off x="10789920" y="6446520"/>
            <a:ext cx="1097280" cy="274320"/>
          </a:xfrm>
          <a:prstGeom prst="rect">
            <a:avLst/>
          </a:prstGeom>
          <a:noFill/>
        </p:spPr>
        <p:txBody>
          <a:bodyPr wrap="square" lIns="0" rIns="0" tIns="0" bIns="0" anchor="t">
            <a:spAutoFit/>
          </a:bodyPr>
          <a:lstStyle/>
          <a:p>
            <a:pPr algn="r">
              <a:lnSpc>
                <a:spcPct val="115000"/>
              </a:lnSpc>
            </a:pPr>
            <a:r>
              <a:rPr sz="900" b="0" i="0" spc="150">
                <a:solidFill>
                  <a:srgbClr val="A8B3BD"/>
                </a:solidFill>
                <a:latin typeface="Inter"/>
              </a:rPr>
              <a:t>13 / 14</a:t>
            </a:r>
          </a:p>
        </p:txBody>
      </p:sp>
      <p:sp>
        <p:nvSpPr>
          <p:cNvPr id="5" name="TextBox 4"/>
          <p:cNvSpPr txBox="1"/>
          <p:nvPr/>
        </p:nvSpPr>
        <p:spPr>
          <a:xfrm>
            <a:off x="640080" y="457200"/>
            <a:ext cx="7315200" cy="320040"/>
          </a:xfrm>
          <a:prstGeom prst="rect">
            <a:avLst/>
          </a:prstGeom>
          <a:noFill/>
        </p:spPr>
        <p:txBody>
          <a:bodyPr wrap="square" lIns="0" rIns="0" tIns="0" bIns="0" anchor="t">
            <a:spAutoFit/>
          </a:bodyPr>
          <a:lstStyle/>
          <a:p>
            <a:pPr algn="l">
              <a:lnSpc>
                <a:spcPct val="115000"/>
              </a:lnSpc>
            </a:pPr>
            <a:r>
              <a:rPr sz="1100" b="1" i="0" spc="300">
                <a:solidFill>
                  <a:srgbClr val="A8B3BD"/>
                </a:solidFill>
                <a:latin typeface="Inter"/>
              </a:rPr>
              <a:t>EDITIONS, MODULES, ROADMAP</a:t>
            </a:r>
          </a:p>
        </p:txBody>
      </p:sp>
      <p:sp>
        <p:nvSpPr>
          <p:cNvPr id="6" name="TextBox 5"/>
          <p:cNvSpPr txBox="1"/>
          <p:nvPr/>
        </p:nvSpPr>
        <p:spPr>
          <a:xfrm>
            <a:off x="640080" y="868680"/>
            <a:ext cx="10881360" cy="594360"/>
          </a:xfrm>
          <a:prstGeom prst="rect">
            <a:avLst/>
          </a:prstGeom>
          <a:noFill/>
        </p:spPr>
        <p:txBody>
          <a:bodyPr wrap="square" lIns="0" rIns="0" tIns="0" bIns="0" anchor="t">
            <a:spAutoFit/>
          </a:bodyPr>
          <a:lstStyle/>
          <a:p>
            <a:pPr algn="l">
              <a:lnSpc>
                <a:spcPct val="110000"/>
              </a:lnSpc>
            </a:pPr>
            <a:r>
              <a:rPr sz="2800" b="1" i="0">
                <a:solidFill>
                  <a:srgbClr val="FFFFFF"/>
                </a:solidFill>
                <a:latin typeface="Inter"/>
              </a:rPr>
              <a:t>Software editions — hardware scoped per BOM</a:t>
            </a:r>
          </a:p>
        </p:txBody>
      </p:sp>
      <p:sp>
        <p:nvSpPr>
          <p:cNvPr id="7" name="Rectangle 6"/>
          <p:cNvSpPr/>
          <p:nvPr/>
        </p:nvSpPr>
        <p:spPr>
          <a:xfrm>
            <a:off x="640080" y="1691640"/>
            <a:ext cx="3429000" cy="2697480"/>
          </a:xfrm>
          <a:prstGeom prst="rect">
            <a:avLst/>
          </a:prstGeom>
          <a:solidFill>
            <a:srgbClr val="2A2F36"/>
          </a:solidFill>
          <a:ln w="12700">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8" name="TextBox 7"/>
          <p:cNvSpPr txBox="1"/>
          <p:nvPr/>
        </p:nvSpPr>
        <p:spPr>
          <a:xfrm>
            <a:off x="914400" y="1947672"/>
            <a:ext cx="2971800" cy="411480"/>
          </a:xfrm>
          <a:prstGeom prst="rect">
            <a:avLst/>
          </a:prstGeom>
          <a:noFill/>
        </p:spPr>
        <p:txBody>
          <a:bodyPr wrap="square" lIns="0" rIns="0" tIns="0" bIns="0" anchor="t">
            <a:spAutoFit/>
          </a:bodyPr>
          <a:lstStyle/>
          <a:p>
            <a:pPr algn="l">
              <a:lnSpc>
                <a:spcPct val="115000"/>
              </a:lnSpc>
            </a:pPr>
            <a:r>
              <a:rPr sz="1500" b="1" i="0" spc="250">
                <a:solidFill>
                  <a:srgbClr val="00A0E0"/>
                </a:solidFill>
                <a:latin typeface="Inter"/>
              </a:rPr>
              <a:t>STARTER</a:t>
            </a:r>
          </a:p>
        </p:txBody>
      </p:sp>
      <p:sp>
        <p:nvSpPr>
          <p:cNvPr id="9" name="TextBox 8"/>
          <p:cNvSpPr txBox="1"/>
          <p:nvPr/>
        </p:nvSpPr>
        <p:spPr>
          <a:xfrm>
            <a:off x="914400" y="2350008"/>
            <a:ext cx="2971800" cy="365760"/>
          </a:xfrm>
          <a:prstGeom prst="rect">
            <a:avLst/>
          </a:prstGeom>
          <a:noFill/>
        </p:spPr>
        <p:txBody>
          <a:bodyPr wrap="square" lIns="0" rIns="0" tIns="0" bIns="0" anchor="t">
            <a:spAutoFit/>
          </a:bodyPr>
          <a:lstStyle/>
          <a:p>
            <a:pPr algn="l">
              <a:lnSpc>
                <a:spcPct val="115000"/>
              </a:lnSpc>
            </a:pPr>
            <a:r>
              <a:rPr sz="1300" b="0" i="1">
                <a:solidFill>
                  <a:srgbClr val="A8B3BD"/>
                </a:solidFill>
                <a:latin typeface="Inter"/>
              </a:rPr>
              <a:t>Single-plant deployments</a:t>
            </a:r>
          </a:p>
        </p:txBody>
      </p:sp>
      <p:sp>
        <p:nvSpPr>
          <p:cNvPr id="10" name="Rectangle 9"/>
          <p:cNvSpPr/>
          <p:nvPr/>
        </p:nvSpPr>
        <p:spPr>
          <a:xfrm>
            <a:off x="914400" y="2788920"/>
            <a:ext cx="2880360"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1" name="TextBox 10"/>
          <p:cNvSpPr txBox="1"/>
          <p:nvPr/>
        </p:nvSpPr>
        <p:spPr>
          <a:xfrm>
            <a:off x="914400" y="2990088"/>
            <a:ext cx="274320" cy="274320"/>
          </a:xfrm>
          <a:prstGeom prst="rect">
            <a:avLst/>
          </a:prstGeom>
          <a:noFill/>
        </p:spPr>
        <p:txBody>
          <a:bodyPr wrap="square" lIns="0" rIns="0" tIns="0" bIns="0" anchor="t">
            <a:spAutoFit/>
          </a:bodyPr>
          <a:lstStyle/>
          <a:p>
            <a:pPr algn="l">
              <a:lnSpc>
                <a:spcPct val="115000"/>
              </a:lnSpc>
            </a:pPr>
            <a:r>
              <a:rPr sz="1300" b="1" i="0">
                <a:solidFill>
                  <a:srgbClr val="00A0E0"/>
                </a:solidFill>
                <a:latin typeface="Inter"/>
              </a:rPr>
              <a:t>✓</a:t>
            </a:r>
          </a:p>
        </p:txBody>
      </p:sp>
      <p:sp>
        <p:nvSpPr>
          <p:cNvPr id="12" name="TextBox 11"/>
          <p:cNvSpPr txBox="1"/>
          <p:nvPr/>
        </p:nvSpPr>
        <p:spPr>
          <a:xfrm>
            <a:off x="1143000" y="2990088"/>
            <a:ext cx="2743200" cy="274320"/>
          </a:xfrm>
          <a:prstGeom prst="rect">
            <a:avLst/>
          </a:prstGeom>
          <a:noFill/>
        </p:spPr>
        <p:txBody>
          <a:bodyPr wrap="square" lIns="0" rIns="0" tIns="0" bIns="0" anchor="t">
            <a:spAutoFit/>
          </a:bodyPr>
          <a:lstStyle/>
          <a:p>
            <a:pPr algn="l">
              <a:lnSpc>
                <a:spcPct val="115000"/>
              </a:lnSpc>
            </a:pPr>
            <a:r>
              <a:rPr sz="1200" b="0" i="0">
                <a:solidFill>
                  <a:srgbClr val="E8ECF1"/>
                </a:solidFill>
                <a:latin typeface="Inter"/>
              </a:rPr>
              <a:t>Core EdgeConnect runtime</a:t>
            </a:r>
          </a:p>
        </p:txBody>
      </p:sp>
      <p:sp>
        <p:nvSpPr>
          <p:cNvPr id="13" name="TextBox 12"/>
          <p:cNvSpPr txBox="1"/>
          <p:nvPr/>
        </p:nvSpPr>
        <p:spPr>
          <a:xfrm>
            <a:off x="914400" y="3429000"/>
            <a:ext cx="274320" cy="274320"/>
          </a:xfrm>
          <a:prstGeom prst="rect">
            <a:avLst/>
          </a:prstGeom>
          <a:noFill/>
        </p:spPr>
        <p:txBody>
          <a:bodyPr wrap="square" lIns="0" rIns="0" tIns="0" bIns="0" anchor="t">
            <a:spAutoFit/>
          </a:bodyPr>
          <a:lstStyle/>
          <a:p>
            <a:pPr algn="l">
              <a:lnSpc>
                <a:spcPct val="115000"/>
              </a:lnSpc>
            </a:pPr>
            <a:r>
              <a:rPr sz="1300" b="1" i="0">
                <a:solidFill>
                  <a:srgbClr val="00A0E0"/>
                </a:solidFill>
                <a:latin typeface="Inter"/>
              </a:rPr>
              <a:t>✓</a:t>
            </a:r>
          </a:p>
        </p:txBody>
      </p:sp>
      <p:sp>
        <p:nvSpPr>
          <p:cNvPr id="14" name="TextBox 13"/>
          <p:cNvSpPr txBox="1"/>
          <p:nvPr/>
        </p:nvSpPr>
        <p:spPr>
          <a:xfrm>
            <a:off x="1143000" y="3429000"/>
            <a:ext cx="2743200" cy="274320"/>
          </a:xfrm>
          <a:prstGeom prst="rect">
            <a:avLst/>
          </a:prstGeom>
          <a:noFill/>
        </p:spPr>
        <p:txBody>
          <a:bodyPr wrap="square" lIns="0" rIns="0" tIns="0" bIns="0" anchor="t">
            <a:spAutoFit/>
          </a:bodyPr>
          <a:lstStyle/>
          <a:p>
            <a:pPr algn="l">
              <a:lnSpc>
                <a:spcPct val="115000"/>
              </a:lnSpc>
            </a:pPr>
            <a:r>
              <a:rPr sz="1200" b="0" i="0">
                <a:solidFill>
                  <a:srgbClr val="E8ECF1"/>
                </a:solidFill>
                <a:latin typeface="Inter"/>
              </a:rPr>
              <a:t>Choice of 1 southbound module</a:t>
            </a:r>
          </a:p>
        </p:txBody>
      </p:sp>
      <p:sp>
        <p:nvSpPr>
          <p:cNvPr id="15" name="TextBox 14"/>
          <p:cNvSpPr txBox="1"/>
          <p:nvPr/>
        </p:nvSpPr>
        <p:spPr>
          <a:xfrm>
            <a:off x="914400" y="3867912"/>
            <a:ext cx="274320" cy="274320"/>
          </a:xfrm>
          <a:prstGeom prst="rect">
            <a:avLst/>
          </a:prstGeom>
          <a:noFill/>
        </p:spPr>
        <p:txBody>
          <a:bodyPr wrap="square" lIns="0" rIns="0" tIns="0" bIns="0" anchor="t">
            <a:spAutoFit/>
          </a:bodyPr>
          <a:lstStyle/>
          <a:p>
            <a:pPr algn="l">
              <a:lnSpc>
                <a:spcPct val="115000"/>
              </a:lnSpc>
            </a:pPr>
            <a:r>
              <a:rPr sz="1300" b="1" i="0">
                <a:solidFill>
                  <a:srgbClr val="00A0E0"/>
                </a:solidFill>
                <a:latin typeface="Inter"/>
              </a:rPr>
              <a:t>✓</a:t>
            </a:r>
          </a:p>
        </p:txBody>
      </p:sp>
      <p:sp>
        <p:nvSpPr>
          <p:cNvPr id="16" name="TextBox 15"/>
          <p:cNvSpPr txBox="1"/>
          <p:nvPr/>
        </p:nvSpPr>
        <p:spPr>
          <a:xfrm>
            <a:off x="1143000" y="3867912"/>
            <a:ext cx="2743200" cy="274320"/>
          </a:xfrm>
          <a:prstGeom prst="rect">
            <a:avLst/>
          </a:prstGeom>
          <a:noFill/>
        </p:spPr>
        <p:txBody>
          <a:bodyPr wrap="square" lIns="0" rIns="0" tIns="0" bIns="0" anchor="t">
            <a:spAutoFit/>
          </a:bodyPr>
          <a:lstStyle/>
          <a:p>
            <a:pPr algn="l">
              <a:lnSpc>
                <a:spcPct val="115000"/>
              </a:lnSpc>
            </a:pPr>
            <a:r>
              <a:rPr sz="1200" b="0" i="0">
                <a:solidFill>
                  <a:srgbClr val="E8ECF1"/>
                </a:solidFill>
                <a:latin typeface="Inter"/>
              </a:rPr>
              <a:t>MQTT sink</a:t>
            </a:r>
          </a:p>
        </p:txBody>
      </p:sp>
      <p:sp>
        <p:nvSpPr>
          <p:cNvPr id="17" name="Rectangle 16"/>
          <p:cNvSpPr/>
          <p:nvPr/>
        </p:nvSpPr>
        <p:spPr>
          <a:xfrm>
            <a:off x="4379976" y="1691640"/>
            <a:ext cx="3429000" cy="2697480"/>
          </a:xfrm>
          <a:prstGeom prst="rect">
            <a:avLst/>
          </a:prstGeom>
          <a:solidFill>
            <a:srgbClr val="2E343B"/>
          </a:solidFill>
          <a:ln w="25400">
            <a:solidFill>
              <a:srgbClr val="00A0E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8" name="Rectangle 17"/>
          <p:cNvSpPr/>
          <p:nvPr/>
        </p:nvSpPr>
        <p:spPr>
          <a:xfrm>
            <a:off x="4837176" y="1600200"/>
            <a:ext cx="1188720" cy="219456"/>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9" name="TextBox 18"/>
          <p:cNvSpPr txBox="1"/>
          <p:nvPr/>
        </p:nvSpPr>
        <p:spPr>
          <a:xfrm>
            <a:off x="4837176" y="1600200"/>
            <a:ext cx="1188720" cy="219456"/>
          </a:xfrm>
          <a:prstGeom prst="rect">
            <a:avLst/>
          </a:prstGeom>
          <a:noFill/>
        </p:spPr>
        <p:txBody>
          <a:bodyPr wrap="square" lIns="0" rIns="0" tIns="0" bIns="0" anchor="ctr">
            <a:spAutoFit/>
          </a:bodyPr>
          <a:lstStyle/>
          <a:p>
            <a:pPr algn="ctr">
              <a:lnSpc>
                <a:spcPct val="115000"/>
              </a:lnSpc>
            </a:pPr>
            <a:r>
              <a:rPr sz="800" b="1" i="0" spc="200">
                <a:solidFill>
                  <a:srgbClr val="0F1419"/>
                </a:solidFill>
                <a:latin typeface="Inter"/>
              </a:rPr>
              <a:t>RECOMMENDED</a:t>
            </a:r>
          </a:p>
        </p:txBody>
      </p:sp>
      <p:sp>
        <p:nvSpPr>
          <p:cNvPr id="20" name="TextBox 19"/>
          <p:cNvSpPr txBox="1"/>
          <p:nvPr/>
        </p:nvSpPr>
        <p:spPr>
          <a:xfrm>
            <a:off x="4654296" y="1947672"/>
            <a:ext cx="2971800" cy="411480"/>
          </a:xfrm>
          <a:prstGeom prst="rect">
            <a:avLst/>
          </a:prstGeom>
          <a:noFill/>
        </p:spPr>
        <p:txBody>
          <a:bodyPr wrap="square" lIns="0" rIns="0" tIns="0" bIns="0" anchor="t">
            <a:spAutoFit/>
          </a:bodyPr>
          <a:lstStyle/>
          <a:p>
            <a:pPr algn="l">
              <a:lnSpc>
                <a:spcPct val="115000"/>
              </a:lnSpc>
            </a:pPr>
            <a:r>
              <a:rPr sz="1700" b="1" i="0" spc="250">
                <a:solidFill>
                  <a:srgbClr val="00A0E0"/>
                </a:solidFill>
                <a:latin typeface="Inter"/>
              </a:rPr>
              <a:t>PROFESSIONAL</a:t>
            </a:r>
          </a:p>
        </p:txBody>
      </p:sp>
      <p:sp>
        <p:nvSpPr>
          <p:cNvPr id="21" name="TextBox 20"/>
          <p:cNvSpPr txBox="1"/>
          <p:nvPr/>
        </p:nvSpPr>
        <p:spPr>
          <a:xfrm>
            <a:off x="4654296" y="2350008"/>
            <a:ext cx="2971800" cy="365760"/>
          </a:xfrm>
          <a:prstGeom prst="rect">
            <a:avLst/>
          </a:prstGeom>
          <a:noFill/>
        </p:spPr>
        <p:txBody>
          <a:bodyPr wrap="square" lIns="0" rIns="0" tIns="0" bIns="0" anchor="t">
            <a:spAutoFit/>
          </a:bodyPr>
          <a:lstStyle/>
          <a:p>
            <a:pPr algn="l">
              <a:lnSpc>
                <a:spcPct val="115000"/>
              </a:lnSpc>
            </a:pPr>
            <a:r>
              <a:rPr sz="1300" b="0" i="1">
                <a:solidFill>
                  <a:srgbClr val="A8B3BD"/>
                </a:solidFill>
                <a:latin typeface="Inter"/>
              </a:rPr>
              <a:t>Multi-protocol fleets</a:t>
            </a:r>
          </a:p>
        </p:txBody>
      </p:sp>
      <p:sp>
        <p:nvSpPr>
          <p:cNvPr id="22" name="Rectangle 21"/>
          <p:cNvSpPr/>
          <p:nvPr/>
        </p:nvSpPr>
        <p:spPr>
          <a:xfrm>
            <a:off x="4654296" y="2788920"/>
            <a:ext cx="2880360"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3" name="TextBox 22"/>
          <p:cNvSpPr txBox="1"/>
          <p:nvPr/>
        </p:nvSpPr>
        <p:spPr>
          <a:xfrm>
            <a:off x="4654296" y="2990088"/>
            <a:ext cx="274320" cy="274320"/>
          </a:xfrm>
          <a:prstGeom prst="rect">
            <a:avLst/>
          </a:prstGeom>
          <a:noFill/>
        </p:spPr>
        <p:txBody>
          <a:bodyPr wrap="square" lIns="0" rIns="0" tIns="0" bIns="0" anchor="t">
            <a:spAutoFit/>
          </a:bodyPr>
          <a:lstStyle/>
          <a:p>
            <a:pPr algn="l">
              <a:lnSpc>
                <a:spcPct val="115000"/>
              </a:lnSpc>
            </a:pPr>
            <a:r>
              <a:rPr sz="1300" b="1" i="0">
                <a:solidFill>
                  <a:srgbClr val="00A0E0"/>
                </a:solidFill>
                <a:latin typeface="Inter"/>
              </a:rPr>
              <a:t>✓</a:t>
            </a:r>
          </a:p>
        </p:txBody>
      </p:sp>
      <p:sp>
        <p:nvSpPr>
          <p:cNvPr id="24" name="TextBox 23"/>
          <p:cNvSpPr txBox="1"/>
          <p:nvPr/>
        </p:nvSpPr>
        <p:spPr>
          <a:xfrm>
            <a:off x="4882896" y="2990088"/>
            <a:ext cx="2743200" cy="274320"/>
          </a:xfrm>
          <a:prstGeom prst="rect">
            <a:avLst/>
          </a:prstGeom>
          <a:noFill/>
        </p:spPr>
        <p:txBody>
          <a:bodyPr wrap="square" lIns="0" rIns="0" tIns="0" bIns="0" anchor="t">
            <a:spAutoFit/>
          </a:bodyPr>
          <a:lstStyle/>
          <a:p>
            <a:pPr algn="l">
              <a:lnSpc>
                <a:spcPct val="115000"/>
              </a:lnSpc>
            </a:pPr>
            <a:r>
              <a:rPr sz="1200" b="0" i="0">
                <a:solidFill>
                  <a:srgbClr val="E8ECF1"/>
                </a:solidFill>
                <a:latin typeface="Inter"/>
              </a:rPr>
              <a:t>Everything in Starter</a:t>
            </a:r>
          </a:p>
        </p:txBody>
      </p:sp>
      <p:sp>
        <p:nvSpPr>
          <p:cNvPr id="25" name="TextBox 24"/>
          <p:cNvSpPr txBox="1"/>
          <p:nvPr/>
        </p:nvSpPr>
        <p:spPr>
          <a:xfrm>
            <a:off x="4654296" y="3429000"/>
            <a:ext cx="274320" cy="274320"/>
          </a:xfrm>
          <a:prstGeom prst="rect">
            <a:avLst/>
          </a:prstGeom>
          <a:noFill/>
        </p:spPr>
        <p:txBody>
          <a:bodyPr wrap="square" lIns="0" rIns="0" tIns="0" bIns="0" anchor="t">
            <a:spAutoFit/>
          </a:bodyPr>
          <a:lstStyle/>
          <a:p>
            <a:pPr algn="l">
              <a:lnSpc>
                <a:spcPct val="115000"/>
              </a:lnSpc>
            </a:pPr>
            <a:r>
              <a:rPr sz="1300" b="1" i="0">
                <a:solidFill>
                  <a:srgbClr val="00A0E0"/>
                </a:solidFill>
                <a:latin typeface="Inter"/>
              </a:rPr>
              <a:t>✓</a:t>
            </a:r>
          </a:p>
        </p:txBody>
      </p:sp>
      <p:sp>
        <p:nvSpPr>
          <p:cNvPr id="26" name="TextBox 25"/>
          <p:cNvSpPr txBox="1"/>
          <p:nvPr/>
        </p:nvSpPr>
        <p:spPr>
          <a:xfrm>
            <a:off x="4882896" y="3429000"/>
            <a:ext cx="2743200" cy="274320"/>
          </a:xfrm>
          <a:prstGeom prst="rect">
            <a:avLst/>
          </a:prstGeom>
          <a:noFill/>
        </p:spPr>
        <p:txBody>
          <a:bodyPr wrap="square" lIns="0" rIns="0" tIns="0" bIns="0" anchor="t">
            <a:spAutoFit/>
          </a:bodyPr>
          <a:lstStyle/>
          <a:p>
            <a:pPr algn="l">
              <a:lnSpc>
                <a:spcPct val="115000"/>
              </a:lnSpc>
            </a:pPr>
            <a:r>
              <a:rPr sz="1200" b="0" i="0">
                <a:solidFill>
                  <a:srgbClr val="E8ECF1"/>
                </a:solidFill>
                <a:latin typeface="Inter"/>
              </a:rPr>
              <a:t>Multiple southbound modules</a:t>
            </a:r>
          </a:p>
        </p:txBody>
      </p:sp>
      <p:sp>
        <p:nvSpPr>
          <p:cNvPr id="27" name="TextBox 26"/>
          <p:cNvSpPr txBox="1"/>
          <p:nvPr/>
        </p:nvSpPr>
        <p:spPr>
          <a:xfrm>
            <a:off x="4654296" y="3867912"/>
            <a:ext cx="274320" cy="274320"/>
          </a:xfrm>
          <a:prstGeom prst="rect">
            <a:avLst/>
          </a:prstGeom>
          <a:noFill/>
        </p:spPr>
        <p:txBody>
          <a:bodyPr wrap="square" lIns="0" rIns="0" tIns="0" bIns="0" anchor="t">
            <a:spAutoFit/>
          </a:bodyPr>
          <a:lstStyle/>
          <a:p>
            <a:pPr algn="l">
              <a:lnSpc>
                <a:spcPct val="115000"/>
              </a:lnSpc>
            </a:pPr>
            <a:r>
              <a:rPr sz="1300" b="1" i="0">
                <a:solidFill>
                  <a:srgbClr val="00A0E0"/>
                </a:solidFill>
                <a:latin typeface="Inter"/>
              </a:rPr>
              <a:t>✓</a:t>
            </a:r>
          </a:p>
        </p:txBody>
      </p:sp>
      <p:sp>
        <p:nvSpPr>
          <p:cNvPr id="28" name="TextBox 27"/>
          <p:cNvSpPr txBox="1"/>
          <p:nvPr/>
        </p:nvSpPr>
        <p:spPr>
          <a:xfrm>
            <a:off x="4882896" y="3867912"/>
            <a:ext cx="2743200" cy="274320"/>
          </a:xfrm>
          <a:prstGeom prst="rect">
            <a:avLst/>
          </a:prstGeom>
          <a:noFill/>
        </p:spPr>
        <p:txBody>
          <a:bodyPr wrap="square" lIns="0" rIns="0" tIns="0" bIns="0" anchor="t">
            <a:spAutoFit/>
          </a:bodyPr>
          <a:lstStyle/>
          <a:p>
            <a:pPr algn="l">
              <a:lnSpc>
                <a:spcPct val="115000"/>
              </a:lnSpc>
            </a:pPr>
            <a:r>
              <a:rPr sz="1200" b="0" i="0">
                <a:solidFill>
                  <a:srgbClr val="E8ECF1"/>
                </a:solidFill>
                <a:latin typeface="Inter"/>
              </a:rPr>
              <a:t>OPC UA Server</a:t>
            </a:r>
          </a:p>
        </p:txBody>
      </p:sp>
      <p:sp>
        <p:nvSpPr>
          <p:cNvPr id="29" name="Rectangle 28"/>
          <p:cNvSpPr/>
          <p:nvPr/>
        </p:nvSpPr>
        <p:spPr>
          <a:xfrm>
            <a:off x="8119872" y="1691640"/>
            <a:ext cx="3429000" cy="2697480"/>
          </a:xfrm>
          <a:prstGeom prst="rect">
            <a:avLst/>
          </a:prstGeom>
          <a:solidFill>
            <a:srgbClr val="2A2F36"/>
          </a:solidFill>
          <a:ln w="12700">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0" name="TextBox 29"/>
          <p:cNvSpPr txBox="1"/>
          <p:nvPr/>
        </p:nvSpPr>
        <p:spPr>
          <a:xfrm>
            <a:off x="8394192" y="1947672"/>
            <a:ext cx="2971800" cy="411480"/>
          </a:xfrm>
          <a:prstGeom prst="rect">
            <a:avLst/>
          </a:prstGeom>
          <a:noFill/>
        </p:spPr>
        <p:txBody>
          <a:bodyPr wrap="square" lIns="0" rIns="0" tIns="0" bIns="0" anchor="t">
            <a:spAutoFit/>
          </a:bodyPr>
          <a:lstStyle/>
          <a:p>
            <a:pPr algn="l">
              <a:lnSpc>
                <a:spcPct val="115000"/>
              </a:lnSpc>
            </a:pPr>
            <a:r>
              <a:rPr sz="1500" b="1" i="0" spc="250">
                <a:solidFill>
                  <a:srgbClr val="00A0E0"/>
                </a:solidFill>
                <a:latin typeface="Inter"/>
              </a:rPr>
              <a:t>ENTERPRISE</a:t>
            </a:r>
          </a:p>
        </p:txBody>
      </p:sp>
      <p:sp>
        <p:nvSpPr>
          <p:cNvPr id="31" name="TextBox 30"/>
          <p:cNvSpPr txBox="1"/>
          <p:nvPr/>
        </p:nvSpPr>
        <p:spPr>
          <a:xfrm>
            <a:off x="8394192" y="2350008"/>
            <a:ext cx="2971800" cy="365760"/>
          </a:xfrm>
          <a:prstGeom prst="rect">
            <a:avLst/>
          </a:prstGeom>
          <a:noFill/>
        </p:spPr>
        <p:txBody>
          <a:bodyPr wrap="square" lIns="0" rIns="0" tIns="0" bIns="0" anchor="t">
            <a:spAutoFit/>
          </a:bodyPr>
          <a:lstStyle/>
          <a:p>
            <a:pPr algn="l">
              <a:lnSpc>
                <a:spcPct val="115000"/>
              </a:lnSpc>
            </a:pPr>
            <a:r>
              <a:rPr sz="1300" b="0" i="1">
                <a:solidFill>
                  <a:srgbClr val="A8B3BD"/>
                </a:solidFill>
                <a:latin typeface="Inter"/>
              </a:rPr>
              <a:t>Multi-site + audit-grade</a:t>
            </a:r>
          </a:p>
        </p:txBody>
      </p:sp>
      <p:sp>
        <p:nvSpPr>
          <p:cNvPr id="32" name="Rectangle 31"/>
          <p:cNvSpPr/>
          <p:nvPr/>
        </p:nvSpPr>
        <p:spPr>
          <a:xfrm>
            <a:off x="8394192" y="2788920"/>
            <a:ext cx="2880360"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3" name="TextBox 32"/>
          <p:cNvSpPr txBox="1"/>
          <p:nvPr/>
        </p:nvSpPr>
        <p:spPr>
          <a:xfrm>
            <a:off x="8394192" y="2990088"/>
            <a:ext cx="274320" cy="274320"/>
          </a:xfrm>
          <a:prstGeom prst="rect">
            <a:avLst/>
          </a:prstGeom>
          <a:noFill/>
        </p:spPr>
        <p:txBody>
          <a:bodyPr wrap="square" lIns="0" rIns="0" tIns="0" bIns="0" anchor="t">
            <a:spAutoFit/>
          </a:bodyPr>
          <a:lstStyle/>
          <a:p>
            <a:pPr algn="l">
              <a:lnSpc>
                <a:spcPct val="115000"/>
              </a:lnSpc>
            </a:pPr>
            <a:r>
              <a:rPr sz="1300" b="1" i="0">
                <a:solidFill>
                  <a:srgbClr val="00A0E0"/>
                </a:solidFill>
                <a:latin typeface="Inter"/>
              </a:rPr>
              <a:t>✓</a:t>
            </a:r>
          </a:p>
        </p:txBody>
      </p:sp>
      <p:sp>
        <p:nvSpPr>
          <p:cNvPr id="34" name="TextBox 33"/>
          <p:cNvSpPr txBox="1"/>
          <p:nvPr/>
        </p:nvSpPr>
        <p:spPr>
          <a:xfrm>
            <a:off x="8622792" y="2990088"/>
            <a:ext cx="2743200" cy="274320"/>
          </a:xfrm>
          <a:prstGeom prst="rect">
            <a:avLst/>
          </a:prstGeom>
          <a:noFill/>
        </p:spPr>
        <p:txBody>
          <a:bodyPr wrap="square" lIns="0" rIns="0" tIns="0" bIns="0" anchor="t">
            <a:spAutoFit/>
          </a:bodyPr>
          <a:lstStyle/>
          <a:p>
            <a:pPr algn="l">
              <a:lnSpc>
                <a:spcPct val="115000"/>
              </a:lnSpc>
            </a:pPr>
            <a:r>
              <a:rPr sz="1200" b="0" i="0">
                <a:solidFill>
                  <a:srgbClr val="E8ECF1"/>
                </a:solidFill>
                <a:latin typeface="Inter"/>
              </a:rPr>
              <a:t>Everything in Professional</a:t>
            </a:r>
          </a:p>
        </p:txBody>
      </p:sp>
      <p:sp>
        <p:nvSpPr>
          <p:cNvPr id="35" name="TextBox 34"/>
          <p:cNvSpPr txBox="1"/>
          <p:nvPr/>
        </p:nvSpPr>
        <p:spPr>
          <a:xfrm>
            <a:off x="8394192" y="3429000"/>
            <a:ext cx="274320" cy="274320"/>
          </a:xfrm>
          <a:prstGeom prst="rect">
            <a:avLst/>
          </a:prstGeom>
          <a:noFill/>
        </p:spPr>
        <p:txBody>
          <a:bodyPr wrap="square" lIns="0" rIns="0" tIns="0" bIns="0" anchor="t">
            <a:spAutoFit/>
          </a:bodyPr>
          <a:lstStyle/>
          <a:p>
            <a:pPr algn="l">
              <a:lnSpc>
                <a:spcPct val="115000"/>
              </a:lnSpc>
            </a:pPr>
            <a:r>
              <a:rPr sz="1300" b="1" i="0">
                <a:solidFill>
                  <a:srgbClr val="00A0E0"/>
                </a:solidFill>
                <a:latin typeface="Inter"/>
              </a:rPr>
              <a:t>✓</a:t>
            </a:r>
          </a:p>
        </p:txBody>
      </p:sp>
      <p:sp>
        <p:nvSpPr>
          <p:cNvPr id="36" name="TextBox 35"/>
          <p:cNvSpPr txBox="1"/>
          <p:nvPr/>
        </p:nvSpPr>
        <p:spPr>
          <a:xfrm>
            <a:off x="8622792" y="3429000"/>
            <a:ext cx="2743200" cy="274320"/>
          </a:xfrm>
          <a:prstGeom prst="rect">
            <a:avLst/>
          </a:prstGeom>
          <a:noFill/>
        </p:spPr>
        <p:txBody>
          <a:bodyPr wrap="square" lIns="0" rIns="0" tIns="0" bIns="0" anchor="t">
            <a:spAutoFit/>
          </a:bodyPr>
          <a:lstStyle/>
          <a:p>
            <a:pPr algn="l">
              <a:lnSpc>
                <a:spcPct val="115000"/>
              </a:lnSpc>
            </a:pPr>
            <a:r>
              <a:rPr sz="1200" b="0" i="0">
                <a:solidFill>
                  <a:srgbClr val="E8ECF1"/>
                </a:solidFill>
                <a:latin typeface="Inter"/>
              </a:rPr>
              <a:t>Fleet-wide management</a:t>
            </a:r>
          </a:p>
        </p:txBody>
      </p:sp>
      <p:sp>
        <p:nvSpPr>
          <p:cNvPr id="37" name="TextBox 36"/>
          <p:cNvSpPr txBox="1"/>
          <p:nvPr/>
        </p:nvSpPr>
        <p:spPr>
          <a:xfrm>
            <a:off x="8394192" y="3867912"/>
            <a:ext cx="274320" cy="274320"/>
          </a:xfrm>
          <a:prstGeom prst="rect">
            <a:avLst/>
          </a:prstGeom>
          <a:noFill/>
        </p:spPr>
        <p:txBody>
          <a:bodyPr wrap="square" lIns="0" rIns="0" tIns="0" bIns="0" anchor="t">
            <a:spAutoFit/>
          </a:bodyPr>
          <a:lstStyle/>
          <a:p>
            <a:pPr algn="l">
              <a:lnSpc>
                <a:spcPct val="115000"/>
              </a:lnSpc>
            </a:pPr>
            <a:r>
              <a:rPr sz="1300" b="1" i="0">
                <a:solidFill>
                  <a:srgbClr val="00A0E0"/>
                </a:solidFill>
                <a:latin typeface="Inter"/>
              </a:rPr>
              <a:t>✓</a:t>
            </a:r>
          </a:p>
        </p:txBody>
      </p:sp>
      <p:sp>
        <p:nvSpPr>
          <p:cNvPr id="38" name="TextBox 37"/>
          <p:cNvSpPr txBox="1"/>
          <p:nvPr/>
        </p:nvSpPr>
        <p:spPr>
          <a:xfrm>
            <a:off x="8622792" y="3867912"/>
            <a:ext cx="2743200" cy="274320"/>
          </a:xfrm>
          <a:prstGeom prst="rect">
            <a:avLst/>
          </a:prstGeom>
          <a:noFill/>
        </p:spPr>
        <p:txBody>
          <a:bodyPr wrap="square" lIns="0" rIns="0" tIns="0" bIns="0" anchor="t">
            <a:spAutoFit/>
          </a:bodyPr>
          <a:lstStyle/>
          <a:p>
            <a:pPr algn="l">
              <a:lnSpc>
                <a:spcPct val="115000"/>
              </a:lnSpc>
            </a:pPr>
            <a:r>
              <a:rPr sz="1200" b="0" i="0">
                <a:solidFill>
                  <a:srgbClr val="E8ECF1"/>
                </a:solidFill>
                <a:latin typeface="Inter"/>
              </a:rPr>
              <a:t>Hash-chained config history</a:t>
            </a:r>
          </a:p>
        </p:txBody>
      </p:sp>
      <p:sp>
        <p:nvSpPr>
          <p:cNvPr id="39" name="TextBox 38"/>
          <p:cNvSpPr txBox="1"/>
          <p:nvPr/>
        </p:nvSpPr>
        <p:spPr>
          <a:xfrm>
            <a:off x="640080" y="4709160"/>
            <a:ext cx="10881360" cy="365760"/>
          </a:xfrm>
          <a:prstGeom prst="rect">
            <a:avLst/>
          </a:prstGeom>
          <a:noFill/>
        </p:spPr>
        <p:txBody>
          <a:bodyPr wrap="square" lIns="0" rIns="0" tIns="0" bIns="0" anchor="t">
            <a:spAutoFit/>
          </a:bodyPr>
          <a:lstStyle/>
          <a:p>
            <a:pPr algn="ctr">
              <a:lnSpc>
                <a:spcPct val="115000"/>
              </a:lnSpc>
            </a:pPr>
            <a:r>
              <a:rPr sz="1100" b="0" i="1" spc="150">
                <a:solidFill>
                  <a:srgbClr val="A8B3BD"/>
                </a:solidFill>
                <a:latin typeface="Inter"/>
              </a:rPr>
              <a:t>Connectivity modules  ·  FOCAS2  ·  MTConnect  ·  Brother HTTP  ·  Modbus TCP  ·  OPC UA Client  ·  Siemens S7  ·  MQTT  ·  OPC UA Server</a:t>
            </a:r>
          </a:p>
        </p:txBody>
      </p:sp>
      <p:sp>
        <p:nvSpPr>
          <p:cNvPr id="40" name="Rectangle 39"/>
          <p:cNvSpPr/>
          <p:nvPr/>
        </p:nvSpPr>
        <p:spPr>
          <a:xfrm>
            <a:off x="640080" y="5349240"/>
            <a:ext cx="10881360"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41" name="TextBox 40"/>
          <p:cNvSpPr txBox="1"/>
          <p:nvPr/>
        </p:nvSpPr>
        <p:spPr>
          <a:xfrm>
            <a:off x="640080" y="5577840"/>
            <a:ext cx="7315200" cy="274320"/>
          </a:xfrm>
          <a:prstGeom prst="rect">
            <a:avLst/>
          </a:prstGeom>
          <a:noFill/>
        </p:spPr>
        <p:txBody>
          <a:bodyPr wrap="square" lIns="0" rIns="0" tIns="0" bIns="0" anchor="t">
            <a:spAutoFit/>
          </a:bodyPr>
          <a:lstStyle/>
          <a:p>
            <a:pPr algn="l">
              <a:lnSpc>
                <a:spcPct val="115000"/>
              </a:lnSpc>
            </a:pPr>
            <a:r>
              <a:rPr sz="1100" b="1" i="0" spc="300">
                <a:solidFill>
                  <a:srgbClr val="00A0E0"/>
                </a:solidFill>
                <a:latin typeface="Inter"/>
              </a:rPr>
              <a:t>ON THE ROADMAP</a:t>
            </a:r>
          </a:p>
        </p:txBody>
      </p:sp>
      <p:sp>
        <p:nvSpPr>
          <p:cNvPr id="42" name="Rounded Rectangle 41"/>
          <p:cNvSpPr/>
          <p:nvPr/>
        </p:nvSpPr>
        <p:spPr>
          <a:xfrm>
            <a:off x="1094079" y="5989320"/>
            <a:ext cx="2798064" cy="384048"/>
          </a:xfrm>
          <a:prstGeom prst="roundRect">
            <a:avLst/>
          </a:prstGeom>
          <a:solidFill>
            <a:srgbClr val="2A2F36"/>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43" name="TextBox 42"/>
          <p:cNvSpPr txBox="1"/>
          <p:nvPr/>
        </p:nvSpPr>
        <p:spPr>
          <a:xfrm>
            <a:off x="1094079" y="5989320"/>
            <a:ext cx="2798064" cy="384048"/>
          </a:xfrm>
          <a:prstGeom prst="rect">
            <a:avLst/>
          </a:prstGeom>
          <a:noFill/>
        </p:spPr>
        <p:txBody>
          <a:bodyPr wrap="square" lIns="0" rIns="0" tIns="0" bIns="0" anchor="ctr">
            <a:spAutoFit/>
          </a:bodyPr>
          <a:lstStyle/>
          <a:p>
            <a:pPr algn="ctr">
              <a:lnSpc>
                <a:spcPct val="115000"/>
              </a:lnSpc>
            </a:pPr>
            <a:r>
              <a:rPr sz="1000" b="0" i="0">
                <a:solidFill>
                  <a:srgbClr val="A8B3BD"/>
                </a:solidFill>
                <a:latin typeface="Inter"/>
              </a:rPr>
              <a:t>FANUC MT-LINKi (REST, southbound)</a:t>
            </a:r>
          </a:p>
        </p:txBody>
      </p:sp>
      <p:sp>
        <p:nvSpPr>
          <p:cNvPr id="44" name="Rounded Rectangle 43"/>
          <p:cNvSpPr/>
          <p:nvPr/>
        </p:nvSpPr>
        <p:spPr>
          <a:xfrm>
            <a:off x="4056735" y="5989320"/>
            <a:ext cx="2505456" cy="384048"/>
          </a:xfrm>
          <a:prstGeom prst="roundRect">
            <a:avLst/>
          </a:prstGeom>
          <a:solidFill>
            <a:srgbClr val="2A2F36"/>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45" name="TextBox 44"/>
          <p:cNvSpPr txBox="1"/>
          <p:nvPr/>
        </p:nvSpPr>
        <p:spPr>
          <a:xfrm>
            <a:off x="4056735" y="5989320"/>
            <a:ext cx="2505456" cy="384048"/>
          </a:xfrm>
          <a:prstGeom prst="rect">
            <a:avLst/>
          </a:prstGeom>
          <a:noFill/>
        </p:spPr>
        <p:txBody>
          <a:bodyPr wrap="square" lIns="0" rIns="0" tIns="0" bIns="0" anchor="ctr">
            <a:spAutoFit/>
          </a:bodyPr>
          <a:lstStyle/>
          <a:p>
            <a:pPr algn="ctr">
              <a:lnSpc>
                <a:spcPct val="115000"/>
              </a:lnSpc>
            </a:pPr>
            <a:r>
              <a:rPr sz="1000" b="0" i="0">
                <a:solidFill>
                  <a:srgbClr val="A8B3BD"/>
                </a:solidFill>
                <a:latin typeface="Inter"/>
              </a:rPr>
              <a:t>HTTP / TCP sinks (northbound)</a:t>
            </a:r>
          </a:p>
        </p:txBody>
      </p:sp>
      <p:sp>
        <p:nvSpPr>
          <p:cNvPr id="46" name="Rounded Rectangle 45"/>
          <p:cNvSpPr/>
          <p:nvPr/>
        </p:nvSpPr>
        <p:spPr>
          <a:xfrm>
            <a:off x="6726783" y="5989320"/>
            <a:ext cx="1700784" cy="384048"/>
          </a:xfrm>
          <a:prstGeom prst="roundRect">
            <a:avLst/>
          </a:prstGeom>
          <a:solidFill>
            <a:srgbClr val="2A2F36"/>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47" name="TextBox 46"/>
          <p:cNvSpPr txBox="1"/>
          <p:nvPr/>
        </p:nvSpPr>
        <p:spPr>
          <a:xfrm>
            <a:off x="6726783" y="5989320"/>
            <a:ext cx="1700784" cy="384048"/>
          </a:xfrm>
          <a:prstGeom prst="rect">
            <a:avLst/>
          </a:prstGeom>
          <a:noFill/>
        </p:spPr>
        <p:txBody>
          <a:bodyPr wrap="square" lIns="0" rIns="0" tIns="0" bIns="0" anchor="ctr">
            <a:spAutoFit/>
          </a:bodyPr>
          <a:lstStyle/>
          <a:p>
            <a:pPr algn="ctr">
              <a:lnSpc>
                <a:spcPct val="115000"/>
              </a:lnSpc>
            </a:pPr>
            <a:r>
              <a:rPr sz="1000" b="0" i="0">
                <a:solidFill>
                  <a:srgbClr val="A8B3BD"/>
                </a:solidFill>
                <a:latin typeface="Inter"/>
              </a:rPr>
              <a:t>Linux host support</a:t>
            </a:r>
          </a:p>
        </p:txBody>
      </p:sp>
      <p:sp>
        <p:nvSpPr>
          <p:cNvPr id="48" name="Rounded Rectangle 47"/>
          <p:cNvSpPr/>
          <p:nvPr/>
        </p:nvSpPr>
        <p:spPr>
          <a:xfrm>
            <a:off x="8592159" y="5989320"/>
            <a:ext cx="2505456" cy="384048"/>
          </a:xfrm>
          <a:prstGeom prst="roundRect">
            <a:avLst/>
          </a:prstGeom>
          <a:solidFill>
            <a:srgbClr val="2A2F36"/>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49" name="TextBox 48"/>
          <p:cNvSpPr txBox="1"/>
          <p:nvPr/>
        </p:nvSpPr>
        <p:spPr>
          <a:xfrm>
            <a:off x="8592159" y="5989320"/>
            <a:ext cx="2505456" cy="384048"/>
          </a:xfrm>
          <a:prstGeom prst="rect">
            <a:avLst/>
          </a:prstGeom>
          <a:noFill/>
        </p:spPr>
        <p:txBody>
          <a:bodyPr wrap="square" lIns="0" rIns="0" tIns="0" bIns="0" anchor="ctr">
            <a:spAutoFit/>
          </a:bodyPr>
          <a:lstStyle/>
          <a:p>
            <a:pPr algn="ctr">
              <a:lnSpc>
                <a:spcPct val="115000"/>
              </a:lnSpc>
            </a:pPr>
            <a:r>
              <a:rPr sz="1000" b="0" i="0">
                <a:solidFill>
                  <a:srgbClr val="A8B3BD"/>
                </a:solidFill>
                <a:latin typeface="Inter"/>
              </a:rPr>
              <a:t>AI-assisted operations agents</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419"/>
        </a:solidFill>
        <a:effectLst/>
      </p:bgPr>
    </p:bg>
    <p:spTree>
      <p:nvGrpSpPr>
        <p:cNvPr id="1" name=""/>
        <p:cNvGrpSpPr/>
        <p:nvPr/>
      </p:nvGrpSpPr>
      <p:grpSpPr/>
      <p:sp>
        <p:nvSpPr>
          <p:cNvPr id="2" name="Rectangle 1"/>
          <p:cNvSpPr/>
          <p:nvPr/>
        </p:nvSpPr>
        <p:spPr>
          <a:xfrm>
            <a:off x="5897880" y="1691640"/>
            <a:ext cx="365760" cy="36576"/>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 name="TextBox 2"/>
          <p:cNvSpPr txBox="1"/>
          <p:nvPr/>
        </p:nvSpPr>
        <p:spPr>
          <a:xfrm>
            <a:off x="640080" y="1371600"/>
            <a:ext cx="10881360" cy="320040"/>
          </a:xfrm>
          <a:prstGeom prst="rect">
            <a:avLst/>
          </a:prstGeom>
          <a:noFill/>
        </p:spPr>
        <p:txBody>
          <a:bodyPr wrap="square" lIns="0" rIns="0" tIns="0" bIns="0" anchor="t">
            <a:spAutoFit/>
          </a:bodyPr>
          <a:lstStyle/>
          <a:p>
            <a:pPr algn="ctr">
              <a:lnSpc>
                <a:spcPct val="115000"/>
              </a:lnSpc>
            </a:pPr>
            <a:r>
              <a:rPr sz="1200" b="1" i="0" spc="400">
                <a:solidFill>
                  <a:srgbClr val="A8B3BD"/>
                </a:solidFill>
                <a:latin typeface="Inter"/>
              </a:rPr>
              <a:t>NEXT STEP</a:t>
            </a:r>
          </a:p>
        </p:txBody>
      </p:sp>
      <p:sp>
        <p:nvSpPr>
          <p:cNvPr id="4" name="TextBox 3"/>
          <p:cNvSpPr txBox="1"/>
          <p:nvPr/>
        </p:nvSpPr>
        <p:spPr>
          <a:xfrm>
            <a:off x="640080" y="1920240"/>
            <a:ext cx="10881360" cy="914400"/>
          </a:xfrm>
          <a:prstGeom prst="rect">
            <a:avLst/>
          </a:prstGeom>
          <a:noFill/>
        </p:spPr>
        <p:txBody>
          <a:bodyPr wrap="square" lIns="0" rIns="0" tIns="0" bIns="0" anchor="t">
            <a:spAutoFit/>
          </a:bodyPr>
          <a:lstStyle/>
          <a:p>
            <a:pPr algn="ctr">
              <a:lnSpc>
                <a:spcPct val="110000"/>
              </a:lnSpc>
            </a:pPr>
            <a:r>
              <a:rPr sz="4200" b="1" i="0">
                <a:solidFill>
                  <a:srgbClr val="FFFFFF"/>
                </a:solidFill>
                <a:latin typeface="Inter"/>
              </a:rPr>
              <a:t>Bring us a real plant. We'll scope a real proof.</a:t>
            </a:r>
          </a:p>
        </p:txBody>
      </p:sp>
      <p:sp>
        <p:nvSpPr>
          <p:cNvPr id="5" name="TextBox 4"/>
          <p:cNvSpPr txBox="1"/>
          <p:nvPr/>
        </p:nvSpPr>
        <p:spPr>
          <a:xfrm>
            <a:off x="1371600" y="3291840"/>
            <a:ext cx="9418320" cy="1554480"/>
          </a:xfrm>
          <a:prstGeom prst="rect">
            <a:avLst/>
          </a:prstGeom>
          <a:noFill/>
        </p:spPr>
        <p:txBody>
          <a:bodyPr wrap="square" lIns="0" rIns="0" tIns="0" bIns="0" anchor="t">
            <a:spAutoFit/>
          </a:bodyPr>
          <a:lstStyle/>
          <a:p>
            <a:pPr algn="ctr">
              <a:lnSpc>
                <a:spcPct val="160000"/>
              </a:lnSpc>
              <a:spcAft>
                <a:spcPts val="800"/>
              </a:spcAft>
            </a:pPr>
            <a:r>
              <a:rPr sz="1800" b="0" i="0">
                <a:solidFill>
                  <a:srgbClr val="E8ECF1"/>
                </a:solidFill>
                <a:latin typeface="Inter"/>
              </a:rPr>
              <a:t>Bring us a representative plant — a controller mix, a target broker, an OEE definition.</a:t>
            </a:r>
          </a:p>
          <a:p>
            <a:pPr algn="ctr">
              <a:lnSpc>
                <a:spcPct val="160000"/>
              </a:lnSpc>
              <a:spcAft>
                <a:spcPts val="800"/>
              </a:spcAft>
            </a:pPr>
            <a:r>
              <a:rPr sz="1800" b="0" i="0">
                <a:solidFill>
                  <a:srgbClr val="E8ECF1"/>
                </a:solidFill>
                <a:latin typeface="Inter"/>
              </a:rPr>
              <a:t>We will scope a proof of value against it.</a:t>
            </a:r>
          </a:p>
          <a:p>
            <a:pPr algn="ctr">
              <a:lnSpc>
                <a:spcPct val="160000"/>
              </a:lnSpc>
              <a:spcAft>
                <a:spcPts val="800"/>
              </a:spcAft>
            </a:pPr>
            <a:r>
              <a:rPr sz="1800" b="0" i="1">
                <a:solidFill>
                  <a:srgbClr val="A8B3BD"/>
                </a:solidFill>
                <a:latin typeface="Inter"/>
              </a:rPr>
              <a:t>Demos run on real protocols against your real signals. Not canned data.</a:t>
            </a:r>
          </a:p>
        </p:txBody>
      </p:sp>
      <p:sp>
        <p:nvSpPr>
          <p:cNvPr id="6" name="Rounded Rectangle 5"/>
          <p:cNvSpPr/>
          <p:nvPr/>
        </p:nvSpPr>
        <p:spPr>
          <a:xfrm>
            <a:off x="4267047" y="4983480"/>
            <a:ext cx="3657600" cy="594360"/>
          </a:xfrm>
          <a:prstGeom prst="round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7" name="TextBox 6"/>
          <p:cNvSpPr txBox="1"/>
          <p:nvPr/>
        </p:nvSpPr>
        <p:spPr>
          <a:xfrm>
            <a:off x="4267047" y="4983480"/>
            <a:ext cx="3657600" cy="594360"/>
          </a:xfrm>
          <a:prstGeom prst="rect">
            <a:avLst/>
          </a:prstGeom>
          <a:noFill/>
        </p:spPr>
        <p:txBody>
          <a:bodyPr wrap="square" lIns="0" rIns="0" tIns="0" bIns="0" anchor="ctr">
            <a:spAutoFit/>
          </a:bodyPr>
          <a:lstStyle/>
          <a:p>
            <a:pPr algn="ctr">
              <a:lnSpc>
                <a:spcPct val="115000"/>
              </a:lnSpc>
            </a:pPr>
            <a:r>
              <a:rPr sz="1600" b="1" i="0" spc="120">
                <a:solidFill>
                  <a:srgbClr val="0F1419"/>
                </a:solidFill>
                <a:latin typeface="Inter"/>
              </a:rPr>
              <a:t>Scope your first machine</a:t>
            </a:r>
          </a:p>
        </p:txBody>
      </p:sp>
      <p:sp>
        <p:nvSpPr>
          <p:cNvPr id="8" name="TextBox 7"/>
          <p:cNvSpPr txBox="1"/>
          <p:nvPr/>
        </p:nvSpPr>
        <p:spPr>
          <a:xfrm>
            <a:off x="640080" y="5897880"/>
            <a:ext cx="10881360" cy="640080"/>
          </a:xfrm>
          <a:prstGeom prst="rect">
            <a:avLst/>
          </a:prstGeom>
          <a:noFill/>
        </p:spPr>
        <p:txBody>
          <a:bodyPr wrap="square" lIns="0" rIns="0" tIns="0" bIns="0" anchor="t">
            <a:spAutoFit/>
          </a:bodyPr>
          <a:lstStyle/>
          <a:p>
            <a:pPr algn="ctr">
              <a:lnSpc>
                <a:spcPct val="160000"/>
              </a:lnSpc>
            </a:pPr>
            <a:r>
              <a:rPr sz="1300" b="0" i="0">
                <a:solidFill>
                  <a:srgbClr val="E8ECF1"/>
                </a:solidFill>
                <a:latin typeface="Inter"/>
              </a:rPr>
              <a:t>[ Presenter Name ]   ·   [ presenter@elpisitsolutions.com ]</a:t>
            </a:r>
          </a:p>
          <a:p>
            <a:pPr algn="ctr">
              <a:lnSpc>
                <a:spcPct val="160000"/>
              </a:lnSpc>
            </a:pPr>
            <a:r>
              <a:rPr sz="1300" b="0" i="1">
                <a:solidFill>
                  <a:srgbClr val="A8B3BD"/>
                </a:solidFill>
                <a:latin typeface="Inter"/>
              </a:rPr>
              <a:t>Elpis IT Solutions   ·   [ website ]   ·   [ phone ]</a:t>
            </a:r>
          </a:p>
        </p:txBody>
      </p:sp>
      <p:sp>
        <p:nvSpPr>
          <p:cNvPr id="9" name="TextBox 8"/>
          <p:cNvSpPr txBox="1"/>
          <p:nvPr/>
        </p:nvSpPr>
        <p:spPr>
          <a:xfrm>
            <a:off x="640080" y="6537960"/>
            <a:ext cx="10881360" cy="274320"/>
          </a:xfrm>
          <a:prstGeom prst="rect">
            <a:avLst/>
          </a:prstGeom>
          <a:noFill/>
        </p:spPr>
        <p:txBody>
          <a:bodyPr wrap="square" lIns="0" rIns="0" tIns="0" bIns="0" anchor="t">
            <a:spAutoFit/>
          </a:bodyPr>
          <a:lstStyle/>
          <a:p>
            <a:pPr algn="ctr">
              <a:lnSpc>
                <a:spcPct val="115000"/>
              </a:lnSpc>
            </a:pPr>
            <a:r>
              <a:rPr sz="800" b="0" i="0" spc="300">
                <a:solidFill>
                  <a:srgbClr val="A8B3BD"/>
                </a:solidFill>
                <a:latin typeface="Inter"/>
              </a:rPr>
              <a:t>ELPIS  ·  THINK · CREATE · ENABLE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A1F26"/>
        </a:solidFill>
        <a:effectLst/>
      </p:bgPr>
    </p:bg>
    <p:spTree>
      <p:nvGrpSpPr>
        <p:cNvPr id="1" name=""/>
        <p:cNvGrpSpPr/>
        <p:nvPr/>
      </p:nvGrpSpPr>
      <p:grpSpPr/>
      <p:sp>
        <p:nvSpPr>
          <p:cNvPr id="2" name="Rectangle 1"/>
          <p:cNvSpPr/>
          <p:nvPr/>
        </p:nvSpPr>
        <p:spPr>
          <a:xfrm>
            <a:off x="0" y="0"/>
            <a:ext cx="73152" cy="685800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 name="TextBox 2"/>
          <p:cNvSpPr txBox="1"/>
          <p:nvPr/>
        </p:nvSpPr>
        <p:spPr>
          <a:xfrm>
            <a:off x="365760" y="6446520"/>
            <a:ext cx="6400800" cy="274320"/>
          </a:xfrm>
          <a:prstGeom prst="rect">
            <a:avLst/>
          </a:prstGeom>
          <a:noFill/>
        </p:spPr>
        <p:txBody>
          <a:bodyPr wrap="square" lIns="0" rIns="0" tIns="0" bIns="0" anchor="t">
            <a:spAutoFit/>
          </a:bodyPr>
          <a:lstStyle/>
          <a:p>
            <a:pPr algn="l">
              <a:lnSpc>
                <a:spcPct val="115000"/>
              </a:lnSpc>
            </a:pPr>
            <a:r>
              <a:rPr sz="900" b="0" i="0" spc="220">
                <a:solidFill>
                  <a:srgbClr val="A8B3BD"/>
                </a:solidFill>
                <a:latin typeface="Inter"/>
              </a:rPr>
              <a:t>ELPIS  ·  INDUSTRIAL INTELLIGENCE PLATFORM</a:t>
            </a:r>
          </a:p>
        </p:txBody>
      </p:sp>
      <p:sp>
        <p:nvSpPr>
          <p:cNvPr id="4" name="TextBox 3"/>
          <p:cNvSpPr txBox="1"/>
          <p:nvPr/>
        </p:nvSpPr>
        <p:spPr>
          <a:xfrm>
            <a:off x="10789920" y="6446520"/>
            <a:ext cx="1097280" cy="274320"/>
          </a:xfrm>
          <a:prstGeom prst="rect">
            <a:avLst/>
          </a:prstGeom>
          <a:noFill/>
        </p:spPr>
        <p:txBody>
          <a:bodyPr wrap="square" lIns="0" rIns="0" tIns="0" bIns="0" anchor="t">
            <a:spAutoFit/>
          </a:bodyPr>
          <a:lstStyle/>
          <a:p>
            <a:pPr algn="r">
              <a:lnSpc>
                <a:spcPct val="115000"/>
              </a:lnSpc>
            </a:pPr>
            <a:r>
              <a:rPr sz="900" b="0" i="0" spc="150">
                <a:solidFill>
                  <a:srgbClr val="A8B3BD"/>
                </a:solidFill>
                <a:latin typeface="Inter"/>
              </a:rPr>
              <a:t>02 / 14</a:t>
            </a:r>
          </a:p>
        </p:txBody>
      </p:sp>
      <p:sp>
        <p:nvSpPr>
          <p:cNvPr id="5" name="TextBox 4"/>
          <p:cNvSpPr txBox="1"/>
          <p:nvPr/>
        </p:nvSpPr>
        <p:spPr>
          <a:xfrm>
            <a:off x="640080" y="457200"/>
            <a:ext cx="5486400" cy="320040"/>
          </a:xfrm>
          <a:prstGeom prst="rect">
            <a:avLst/>
          </a:prstGeom>
          <a:noFill/>
        </p:spPr>
        <p:txBody>
          <a:bodyPr wrap="square" lIns="0" rIns="0" tIns="0" bIns="0" anchor="t">
            <a:spAutoFit/>
          </a:bodyPr>
          <a:lstStyle/>
          <a:p>
            <a:pPr algn="l">
              <a:lnSpc>
                <a:spcPct val="115000"/>
              </a:lnSpc>
            </a:pPr>
            <a:r>
              <a:rPr sz="1100" b="1" i="0" spc="300">
                <a:solidFill>
                  <a:srgbClr val="A8B3BD"/>
                </a:solidFill>
                <a:latin typeface="Inter"/>
              </a:rPr>
              <a:t>THE PROBLEM</a:t>
            </a:r>
          </a:p>
        </p:txBody>
      </p:sp>
      <p:sp>
        <p:nvSpPr>
          <p:cNvPr id="6" name="TextBox 5"/>
          <p:cNvSpPr txBox="1"/>
          <p:nvPr/>
        </p:nvSpPr>
        <p:spPr>
          <a:xfrm>
            <a:off x="640080" y="868680"/>
            <a:ext cx="10881360" cy="822960"/>
          </a:xfrm>
          <a:prstGeom prst="rect">
            <a:avLst/>
          </a:prstGeom>
          <a:noFill/>
        </p:spPr>
        <p:txBody>
          <a:bodyPr wrap="square" lIns="0" rIns="0" tIns="0" bIns="0" anchor="t">
            <a:spAutoFit/>
          </a:bodyPr>
          <a:lstStyle/>
          <a:p>
            <a:pPr algn="l">
              <a:lnSpc>
                <a:spcPct val="110000"/>
              </a:lnSpc>
            </a:pPr>
            <a:r>
              <a:rPr sz="4000" b="1" i="0">
                <a:solidFill>
                  <a:srgbClr val="FFFFFF"/>
                </a:solidFill>
                <a:latin typeface="Inter"/>
              </a:rPr>
              <a:t>The data is already on the floor.</a:t>
            </a:r>
          </a:p>
        </p:txBody>
      </p:sp>
      <p:sp>
        <p:nvSpPr>
          <p:cNvPr id="7" name="Oval 6"/>
          <p:cNvSpPr/>
          <p:nvPr/>
        </p:nvSpPr>
        <p:spPr>
          <a:xfrm>
            <a:off x="640080" y="2496312"/>
            <a:ext cx="164592" cy="164592"/>
          </a:xfrm>
          <a:prstGeom prst="ellipse">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8" name="TextBox 7"/>
          <p:cNvSpPr txBox="1"/>
          <p:nvPr/>
        </p:nvSpPr>
        <p:spPr>
          <a:xfrm>
            <a:off x="1005840" y="2331720"/>
            <a:ext cx="5303520" cy="411480"/>
          </a:xfrm>
          <a:prstGeom prst="rect">
            <a:avLst/>
          </a:prstGeom>
          <a:noFill/>
        </p:spPr>
        <p:txBody>
          <a:bodyPr wrap="square" lIns="0" rIns="0" tIns="0" bIns="0" anchor="t">
            <a:spAutoFit/>
          </a:bodyPr>
          <a:lstStyle/>
          <a:p>
            <a:pPr algn="l">
              <a:lnSpc>
                <a:spcPct val="120000"/>
              </a:lnSpc>
            </a:pPr>
            <a:r>
              <a:rPr sz="1800" b="1" i="0">
                <a:solidFill>
                  <a:srgbClr val="E8ECF1"/>
                </a:solidFill>
                <a:latin typeface="Inter"/>
              </a:rPr>
              <a:t>Fanuc, Brother, Siemens, energy meters</a:t>
            </a:r>
          </a:p>
        </p:txBody>
      </p:sp>
      <p:sp>
        <p:nvSpPr>
          <p:cNvPr id="9" name="TextBox 8"/>
          <p:cNvSpPr txBox="1"/>
          <p:nvPr/>
        </p:nvSpPr>
        <p:spPr>
          <a:xfrm>
            <a:off x="1005840" y="2788920"/>
            <a:ext cx="5303520" cy="411480"/>
          </a:xfrm>
          <a:prstGeom prst="rect">
            <a:avLst/>
          </a:prstGeom>
          <a:noFill/>
        </p:spPr>
        <p:txBody>
          <a:bodyPr wrap="square" lIns="0" rIns="0" tIns="0" bIns="0" anchor="t">
            <a:spAutoFit/>
          </a:bodyPr>
          <a:lstStyle/>
          <a:p>
            <a:pPr algn="l">
              <a:lnSpc>
                <a:spcPct val="130000"/>
              </a:lnSpc>
            </a:pPr>
            <a:r>
              <a:rPr sz="1500" b="0" i="0">
                <a:solidFill>
                  <a:srgbClr val="A8B3BD"/>
                </a:solidFill>
                <a:latin typeface="Inter"/>
              </a:rPr>
              <a:t>Each speaks a different language.</a:t>
            </a:r>
          </a:p>
        </p:txBody>
      </p:sp>
      <p:sp>
        <p:nvSpPr>
          <p:cNvPr id="10" name="Oval 9"/>
          <p:cNvSpPr/>
          <p:nvPr/>
        </p:nvSpPr>
        <p:spPr>
          <a:xfrm>
            <a:off x="640080" y="3685032"/>
            <a:ext cx="164592" cy="164592"/>
          </a:xfrm>
          <a:prstGeom prst="ellipse">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1" name="TextBox 10"/>
          <p:cNvSpPr txBox="1"/>
          <p:nvPr/>
        </p:nvSpPr>
        <p:spPr>
          <a:xfrm>
            <a:off x="1005840" y="3520440"/>
            <a:ext cx="5303520" cy="411480"/>
          </a:xfrm>
          <a:prstGeom prst="rect">
            <a:avLst/>
          </a:prstGeom>
          <a:noFill/>
        </p:spPr>
        <p:txBody>
          <a:bodyPr wrap="square" lIns="0" rIns="0" tIns="0" bIns="0" anchor="t">
            <a:spAutoFit/>
          </a:bodyPr>
          <a:lstStyle/>
          <a:p>
            <a:pPr algn="l">
              <a:lnSpc>
                <a:spcPct val="120000"/>
              </a:lnSpc>
            </a:pPr>
            <a:r>
              <a:rPr sz="1800" b="1" i="0">
                <a:solidFill>
                  <a:srgbClr val="E8ECF1"/>
                </a:solidFill>
                <a:latin typeface="Inter"/>
              </a:rPr>
              <a:t>OEE numbers stitched together from spreadsheets</a:t>
            </a:r>
          </a:p>
        </p:txBody>
      </p:sp>
      <p:sp>
        <p:nvSpPr>
          <p:cNvPr id="12" name="TextBox 11"/>
          <p:cNvSpPr txBox="1"/>
          <p:nvPr/>
        </p:nvSpPr>
        <p:spPr>
          <a:xfrm>
            <a:off x="1005840" y="3977640"/>
            <a:ext cx="5303520" cy="411480"/>
          </a:xfrm>
          <a:prstGeom prst="rect">
            <a:avLst/>
          </a:prstGeom>
          <a:noFill/>
        </p:spPr>
        <p:txBody>
          <a:bodyPr wrap="square" lIns="0" rIns="0" tIns="0" bIns="0" anchor="t">
            <a:spAutoFit/>
          </a:bodyPr>
          <a:lstStyle/>
          <a:p>
            <a:pPr algn="l">
              <a:lnSpc>
                <a:spcPct val="130000"/>
              </a:lnSpc>
            </a:pPr>
            <a:r>
              <a:rPr sz="1500" b="0" i="0">
                <a:solidFill>
                  <a:srgbClr val="A8B3BD"/>
                </a:solidFill>
                <a:latin typeface="Inter"/>
              </a:rPr>
              <a:t>And from operator memory at the end of the shift.</a:t>
            </a:r>
          </a:p>
        </p:txBody>
      </p:sp>
      <p:sp>
        <p:nvSpPr>
          <p:cNvPr id="13" name="Oval 12"/>
          <p:cNvSpPr/>
          <p:nvPr/>
        </p:nvSpPr>
        <p:spPr>
          <a:xfrm>
            <a:off x="640080" y="4873752"/>
            <a:ext cx="164592" cy="164592"/>
          </a:xfrm>
          <a:prstGeom prst="ellipse">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4" name="TextBox 13"/>
          <p:cNvSpPr txBox="1"/>
          <p:nvPr/>
        </p:nvSpPr>
        <p:spPr>
          <a:xfrm>
            <a:off x="1005840" y="4709160"/>
            <a:ext cx="5303520" cy="411480"/>
          </a:xfrm>
          <a:prstGeom prst="rect">
            <a:avLst/>
          </a:prstGeom>
          <a:noFill/>
        </p:spPr>
        <p:txBody>
          <a:bodyPr wrap="square" lIns="0" rIns="0" tIns="0" bIns="0" anchor="t">
            <a:spAutoFit/>
          </a:bodyPr>
          <a:lstStyle/>
          <a:p>
            <a:pPr algn="l">
              <a:lnSpc>
                <a:spcPct val="120000"/>
              </a:lnSpc>
            </a:pPr>
            <a:r>
              <a:rPr sz="1800" b="1" i="0">
                <a:solidFill>
                  <a:srgbClr val="E8ECF1"/>
                </a:solidFill>
                <a:latin typeface="Inter"/>
              </a:rPr>
              <a:t>Downtime detected in hindsight</a:t>
            </a:r>
          </a:p>
        </p:txBody>
      </p:sp>
      <p:sp>
        <p:nvSpPr>
          <p:cNvPr id="15" name="TextBox 14"/>
          <p:cNvSpPr txBox="1"/>
          <p:nvPr/>
        </p:nvSpPr>
        <p:spPr>
          <a:xfrm>
            <a:off x="1005840" y="5166360"/>
            <a:ext cx="5303520" cy="411480"/>
          </a:xfrm>
          <a:prstGeom prst="rect">
            <a:avLst/>
          </a:prstGeom>
          <a:noFill/>
        </p:spPr>
        <p:txBody>
          <a:bodyPr wrap="square" lIns="0" rIns="0" tIns="0" bIns="0" anchor="t">
            <a:spAutoFit/>
          </a:bodyPr>
          <a:lstStyle/>
          <a:p>
            <a:pPr algn="l">
              <a:lnSpc>
                <a:spcPct val="130000"/>
              </a:lnSpc>
            </a:pPr>
            <a:r>
              <a:rPr sz="1500" b="0" i="0">
                <a:solidFill>
                  <a:srgbClr val="A8B3BD"/>
                </a:solidFill>
                <a:latin typeface="Inter"/>
              </a:rPr>
              <a:t>Not in the moment it happens.</a:t>
            </a:r>
          </a:p>
        </p:txBody>
      </p:sp>
      <p:sp>
        <p:nvSpPr>
          <p:cNvPr id="16" name="Rectangle 15"/>
          <p:cNvSpPr/>
          <p:nvPr/>
        </p:nvSpPr>
        <p:spPr>
          <a:xfrm>
            <a:off x="6355080" y="2194560"/>
            <a:ext cx="18288" cy="3200400"/>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7" name="TextBox 16"/>
          <p:cNvSpPr txBox="1"/>
          <p:nvPr/>
        </p:nvSpPr>
        <p:spPr>
          <a:xfrm>
            <a:off x="6583680" y="2331720"/>
            <a:ext cx="4937760" cy="3291840"/>
          </a:xfrm>
          <a:prstGeom prst="rect">
            <a:avLst/>
          </a:prstGeom>
          <a:noFill/>
        </p:spPr>
        <p:txBody>
          <a:bodyPr wrap="square" lIns="0" rIns="0" tIns="0" bIns="0" anchor="t">
            <a:spAutoFit/>
          </a:bodyPr>
          <a:lstStyle/>
          <a:p>
            <a:pPr algn="l">
              <a:lnSpc>
                <a:spcPct val="120000"/>
              </a:lnSpc>
              <a:spcAft>
                <a:spcPts val="400"/>
              </a:spcAft>
            </a:pPr>
            <a:r>
              <a:rPr sz="3000" b="0" i="1">
                <a:solidFill>
                  <a:srgbClr val="A8B3BD"/>
                </a:solidFill>
                <a:latin typeface="Inter"/>
              </a:rPr>
              <a:t>Plants don't have a</a:t>
            </a:r>
          </a:p>
          <a:p>
            <a:pPr algn="l">
              <a:lnSpc>
                <a:spcPct val="120000"/>
              </a:lnSpc>
              <a:spcAft>
                <a:spcPts val="400"/>
              </a:spcAft>
            </a:pPr>
            <a:r>
              <a:rPr sz="3400" b="1" i="0">
                <a:solidFill>
                  <a:srgbClr val="FFFFFF"/>
                </a:solidFill>
                <a:latin typeface="Inter"/>
              </a:rPr>
              <a:t>data problem.</a:t>
            </a:r>
          </a:p>
          <a:p>
            <a:pPr algn="l">
              <a:lnSpc>
                <a:spcPct val="120000"/>
              </a:lnSpc>
              <a:spcAft>
                <a:spcPts val="400"/>
              </a:spcAft>
            </a:pPr>
            <a:r>
              <a:rPr sz="3000" b="0" i="1">
                <a:solidFill>
                  <a:srgbClr val="A8B3BD"/>
                </a:solidFill>
                <a:latin typeface="Inter"/>
              </a:rPr>
              <a:t>They have a</a:t>
            </a:r>
          </a:p>
          <a:p>
            <a:pPr algn="l">
              <a:lnSpc>
                <a:spcPct val="120000"/>
              </a:lnSpc>
              <a:spcAft>
                <a:spcPts val="400"/>
              </a:spcAft>
            </a:pPr>
            <a:r>
              <a:rPr sz="3400" b="1" i="0">
                <a:solidFill>
                  <a:srgbClr val="00A0E0"/>
                </a:solidFill>
                <a:latin typeface="Inter"/>
              </a:rPr>
              <a:t>decision problem.</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A1F26"/>
        </a:solidFill>
        <a:effectLst/>
      </p:bgPr>
    </p:bg>
    <p:spTree>
      <p:nvGrpSpPr>
        <p:cNvPr id="1" name=""/>
        <p:cNvGrpSpPr/>
        <p:nvPr/>
      </p:nvGrpSpPr>
      <p:grpSpPr/>
      <p:sp>
        <p:nvSpPr>
          <p:cNvPr id="2" name="Rectangle 1"/>
          <p:cNvSpPr/>
          <p:nvPr/>
        </p:nvSpPr>
        <p:spPr>
          <a:xfrm>
            <a:off x="0" y="0"/>
            <a:ext cx="73152" cy="685800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 name="TextBox 2"/>
          <p:cNvSpPr txBox="1"/>
          <p:nvPr/>
        </p:nvSpPr>
        <p:spPr>
          <a:xfrm>
            <a:off x="365760" y="6446520"/>
            <a:ext cx="6400800" cy="274320"/>
          </a:xfrm>
          <a:prstGeom prst="rect">
            <a:avLst/>
          </a:prstGeom>
          <a:noFill/>
        </p:spPr>
        <p:txBody>
          <a:bodyPr wrap="square" lIns="0" rIns="0" tIns="0" bIns="0" anchor="t">
            <a:spAutoFit/>
          </a:bodyPr>
          <a:lstStyle/>
          <a:p>
            <a:pPr algn="l">
              <a:lnSpc>
                <a:spcPct val="115000"/>
              </a:lnSpc>
            </a:pPr>
            <a:r>
              <a:rPr sz="900" b="0" i="0" spc="220">
                <a:solidFill>
                  <a:srgbClr val="A8B3BD"/>
                </a:solidFill>
                <a:latin typeface="Inter"/>
              </a:rPr>
              <a:t>ELPIS  ·  INDUSTRIAL INTELLIGENCE PLATFORM</a:t>
            </a:r>
          </a:p>
        </p:txBody>
      </p:sp>
      <p:sp>
        <p:nvSpPr>
          <p:cNvPr id="4" name="TextBox 3"/>
          <p:cNvSpPr txBox="1"/>
          <p:nvPr/>
        </p:nvSpPr>
        <p:spPr>
          <a:xfrm>
            <a:off x="10789920" y="6446520"/>
            <a:ext cx="1097280" cy="274320"/>
          </a:xfrm>
          <a:prstGeom prst="rect">
            <a:avLst/>
          </a:prstGeom>
          <a:noFill/>
        </p:spPr>
        <p:txBody>
          <a:bodyPr wrap="square" lIns="0" rIns="0" tIns="0" bIns="0" anchor="t">
            <a:spAutoFit/>
          </a:bodyPr>
          <a:lstStyle/>
          <a:p>
            <a:pPr algn="r">
              <a:lnSpc>
                <a:spcPct val="115000"/>
              </a:lnSpc>
            </a:pPr>
            <a:r>
              <a:rPr sz="900" b="0" i="0" spc="150">
                <a:solidFill>
                  <a:srgbClr val="A8B3BD"/>
                </a:solidFill>
                <a:latin typeface="Inter"/>
              </a:rPr>
              <a:t>03 / 14</a:t>
            </a:r>
          </a:p>
        </p:txBody>
      </p:sp>
      <p:sp>
        <p:nvSpPr>
          <p:cNvPr id="5" name="TextBox 4"/>
          <p:cNvSpPr txBox="1"/>
          <p:nvPr/>
        </p:nvSpPr>
        <p:spPr>
          <a:xfrm>
            <a:off x="640080" y="457200"/>
            <a:ext cx="5486400" cy="320040"/>
          </a:xfrm>
          <a:prstGeom prst="rect">
            <a:avLst/>
          </a:prstGeom>
          <a:noFill/>
        </p:spPr>
        <p:txBody>
          <a:bodyPr wrap="square" lIns="0" rIns="0" tIns="0" bIns="0" anchor="t">
            <a:spAutoFit/>
          </a:bodyPr>
          <a:lstStyle/>
          <a:p>
            <a:pPr algn="l">
              <a:lnSpc>
                <a:spcPct val="115000"/>
              </a:lnSpc>
            </a:pPr>
            <a:r>
              <a:rPr sz="1100" b="1" i="0" spc="300">
                <a:solidFill>
                  <a:srgbClr val="A8B3BD"/>
                </a:solidFill>
                <a:latin typeface="Inter"/>
              </a:rPr>
              <a:t>DESIGNED FOR</a:t>
            </a:r>
          </a:p>
        </p:txBody>
      </p:sp>
      <p:sp>
        <p:nvSpPr>
          <p:cNvPr id="6" name="TextBox 5"/>
          <p:cNvSpPr txBox="1"/>
          <p:nvPr/>
        </p:nvSpPr>
        <p:spPr>
          <a:xfrm>
            <a:off x="640080" y="868680"/>
            <a:ext cx="10881360" cy="822960"/>
          </a:xfrm>
          <a:prstGeom prst="rect">
            <a:avLst/>
          </a:prstGeom>
          <a:noFill/>
        </p:spPr>
        <p:txBody>
          <a:bodyPr wrap="square" lIns="0" rIns="0" tIns="0" bIns="0" anchor="t">
            <a:spAutoFit/>
          </a:bodyPr>
          <a:lstStyle/>
          <a:p>
            <a:pPr algn="l">
              <a:lnSpc>
                <a:spcPct val="110000"/>
              </a:lnSpc>
            </a:pPr>
            <a:r>
              <a:rPr sz="3600" b="1" i="0">
                <a:solidFill>
                  <a:srgbClr val="FFFFFF"/>
                </a:solidFill>
                <a:latin typeface="Inter"/>
              </a:rPr>
              <a:t>Five places this platform was built for.</a:t>
            </a:r>
          </a:p>
        </p:txBody>
      </p:sp>
      <p:sp>
        <p:nvSpPr>
          <p:cNvPr id="7" name="TextBox 6"/>
          <p:cNvSpPr txBox="1"/>
          <p:nvPr/>
        </p:nvSpPr>
        <p:spPr>
          <a:xfrm>
            <a:off x="640080" y="1874519"/>
            <a:ext cx="914400" cy="640080"/>
          </a:xfrm>
          <a:prstGeom prst="rect">
            <a:avLst/>
          </a:prstGeom>
          <a:noFill/>
        </p:spPr>
        <p:txBody>
          <a:bodyPr wrap="square" lIns="0" rIns="0" tIns="0" bIns="0" anchor="ctr">
            <a:spAutoFit/>
          </a:bodyPr>
          <a:lstStyle/>
          <a:p>
            <a:pPr algn="l">
              <a:lnSpc>
                <a:spcPct val="115000"/>
              </a:lnSpc>
            </a:pPr>
            <a:r>
              <a:rPr sz="3000" b="1" i="0">
                <a:solidFill>
                  <a:srgbClr val="00A0E0"/>
                </a:solidFill>
                <a:latin typeface="Inter"/>
              </a:rPr>
              <a:t>01</a:t>
            </a:r>
          </a:p>
        </p:txBody>
      </p:sp>
      <p:sp>
        <p:nvSpPr>
          <p:cNvPr id="8" name="TextBox 7"/>
          <p:cNvSpPr txBox="1"/>
          <p:nvPr/>
        </p:nvSpPr>
        <p:spPr>
          <a:xfrm>
            <a:off x="1691640" y="1874519"/>
            <a:ext cx="6858000" cy="365760"/>
          </a:xfrm>
          <a:prstGeom prst="rect">
            <a:avLst/>
          </a:prstGeom>
          <a:noFill/>
        </p:spPr>
        <p:txBody>
          <a:bodyPr wrap="square" lIns="0" rIns="0" tIns="0" bIns="0" anchor="t">
            <a:spAutoFit/>
          </a:bodyPr>
          <a:lstStyle/>
          <a:p>
            <a:pPr algn="l">
              <a:lnSpc>
                <a:spcPct val="115000"/>
              </a:lnSpc>
            </a:pPr>
            <a:r>
              <a:rPr sz="1900" b="1" i="0">
                <a:solidFill>
                  <a:srgbClr val="E8ECF1"/>
                </a:solidFill>
                <a:latin typeface="Inter"/>
              </a:rPr>
              <a:t>Multi-vendor CNC manufacturing plants</a:t>
            </a:r>
          </a:p>
        </p:txBody>
      </p:sp>
      <p:sp>
        <p:nvSpPr>
          <p:cNvPr id="9" name="TextBox 8"/>
          <p:cNvSpPr txBox="1"/>
          <p:nvPr/>
        </p:nvSpPr>
        <p:spPr>
          <a:xfrm>
            <a:off x="1691640" y="2258567"/>
            <a:ext cx="9601200" cy="320040"/>
          </a:xfrm>
          <a:prstGeom prst="rect">
            <a:avLst/>
          </a:prstGeom>
          <a:noFill/>
        </p:spPr>
        <p:txBody>
          <a:bodyPr wrap="square" lIns="0" rIns="0" tIns="0" bIns="0" anchor="t">
            <a:spAutoFit/>
          </a:bodyPr>
          <a:lstStyle/>
          <a:p>
            <a:pPr algn="l">
              <a:lnSpc>
                <a:spcPct val="115000"/>
              </a:lnSpc>
            </a:pPr>
            <a:r>
              <a:rPr sz="1300" b="0" i="0">
                <a:solidFill>
                  <a:srgbClr val="A8B3BD"/>
                </a:solidFill>
                <a:latin typeface="Inter"/>
              </a:rPr>
              <a:t>Mixed Fanuc, Brother, Mazak fleets on a single operational view.</a:t>
            </a:r>
          </a:p>
        </p:txBody>
      </p:sp>
      <p:sp>
        <p:nvSpPr>
          <p:cNvPr id="10" name="Rectangle 9"/>
          <p:cNvSpPr/>
          <p:nvPr/>
        </p:nvSpPr>
        <p:spPr>
          <a:xfrm>
            <a:off x="1691640" y="2651759"/>
            <a:ext cx="9601200"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1" name="TextBox 10"/>
          <p:cNvSpPr txBox="1"/>
          <p:nvPr/>
        </p:nvSpPr>
        <p:spPr>
          <a:xfrm>
            <a:off x="640080" y="2743200"/>
            <a:ext cx="914400" cy="640080"/>
          </a:xfrm>
          <a:prstGeom prst="rect">
            <a:avLst/>
          </a:prstGeom>
          <a:noFill/>
        </p:spPr>
        <p:txBody>
          <a:bodyPr wrap="square" lIns="0" rIns="0" tIns="0" bIns="0" anchor="ctr">
            <a:spAutoFit/>
          </a:bodyPr>
          <a:lstStyle/>
          <a:p>
            <a:pPr algn="l">
              <a:lnSpc>
                <a:spcPct val="115000"/>
              </a:lnSpc>
            </a:pPr>
            <a:r>
              <a:rPr sz="3000" b="1" i="0">
                <a:solidFill>
                  <a:srgbClr val="00A0E0"/>
                </a:solidFill>
                <a:latin typeface="Inter"/>
              </a:rPr>
              <a:t>02</a:t>
            </a:r>
          </a:p>
        </p:txBody>
      </p:sp>
      <p:sp>
        <p:nvSpPr>
          <p:cNvPr id="12" name="TextBox 11"/>
          <p:cNvSpPr txBox="1"/>
          <p:nvPr/>
        </p:nvSpPr>
        <p:spPr>
          <a:xfrm>
            <a:off x="1691640" y="2743200"/>
            <a:ext cx="6858000" cy="365760"/>
          </a:xfrm>
          <a:prstGeom prst="rect">
            <a:avLst/>
          </a:prstGeom>
          <a:noFill/>
        </p:spPr>
        <p:txBody>
          <a:bodyPr wrap="square" lIns="0" rIns="0" tIns="0" bIns="0" anchor="t">
            <a:spAutoFit/>
          </a:bodyPr>
          <a:lstStyle/>
          <a:p>
            <a:pPr algn="l">
              <a:lnSpc>
                <a:spcPct val="115000"/>
              </a:lnSpc>
            </a:pPr>
            <a:r>
              <a:rPr sz="1900" b="1" i="0">
                <a:solidFill>
                  <a:srgbClr val="E8ECF1"/>
                </a:solidFill>
                <a:latin typeface="Inter"/>
              </a:rPr>
              <a:t>Brownfield modernization projects</a:t>
            </a:r>
          </a:p>
        </p:txBody>
      </p:sp>
      <p:sp>
        <p:nvSpPr>
          <p:cNvPr id="13" name="TextBox 12"/>
          <p:cNvSpPr txBox="1"/>
          <p:nvPr/>
        </p:nvSpPr>
        <p:spPr>
          <a:xfrm>
            <a:off x="1691640" y="3127248"/>
            <a:ext cx="9601200" cy="320040"/>
          </a:xfrm>
          <a:prstGeom prst="rect">
            <a:avLst/>
          </a:prstGeom>
          <a:noFill/>
        </p:spPr>
        <p:txBody>
          <a:bodyPr wrap="square" lIns="0" rIns="0" tIns="0" bIns="0" anchor="t">
            <a:spAutoFit/>
          </a:bodyPr>
          <a:lstStyle/>
          <a:p>
            <a:pPr algn="l">
              <a:lnSpc>
                <a:spcPct val="115000"/>
              </a:lnSpc>
            </a:pPr>
            <a:r>
              <a:rPr sz="1300" b="0" i="0">
                <a:solidFill>
                  <a:srgbClr val="A8B3BD"/>
                </a:solidFill>
                <a:latin typeface="Inter"/>
              </a:rPr>
              <a:t>Older controllers brought into a modern analytics stack — the iron stays.</a:t>
            </a:r>
          </a:p>
        </p:txBody>
      </p:sp>
      <p:sp>
        <p:nvSpPr>
          <p:cNvPr id="14" name="Rectangle 13"/>
          <p:cNvSpPr/>
          <p:nvPr/>
        </p:nvSpPr>
        <p:spPr>
          <a:xfrm>
            <a:off x="1691640" y="3520440"/>
            <a:ext cx="9601200"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5" name="TextBox 14"/>
          <p:cNvSpPr txBox="1"/>
          <p:nvPr/>
        </p:nvSpPr>
        <p:spPr>
          <a:xfrm>
            <a:off x="640080" y="3611879"/>
            <a:ext cx="914400" cy="640080"/>
          </a:xfrm>
          <a:prstGeom prst="rect">
            <a:avLst/>
          </a:prstGeom>
          <a:noFill/>
        </p:spPr>
        <p:txBody>
          <a:bodyPr wrap="square" lIns="0" rIns="0" tIns="0" bIns="0" anchor="ctr">
            <a:spAutoFit/>
          </a:bodyPr>
          <a:lstStyle/>
          <a:p>
            <a:pPr algn="l">
              <a:lnSpc>
                <a:spcPct val="115000"/>
              </a:lnSpc>
            </a:pPr>
            <a:r>
              <a:rPr sz="3000" b="1" i="0">
                <a:solidFill>
                  <a:srgbClr val="00A0E0"/>
                </a:solidFill>
                <a:latin typeface="Inter"/>
              </a:rPr>
              <a:t>03</a:t>
            </a:r>
          </a:p>
        </p:txBody>
      </p:sp>
      <p:sp>
        <p:nvSpPr>
          <p:cNvPr id="16" name="TextBox 15"/>
          <p:cNvSpPr txBox="1"/>
          <p:nvPr/>
        </p:nvSpPr>
        <p:spPr>
          <a:xfrm>
            <a:off x="1691640" y="3611879"/>
            <a:ext cx="6858000" cy="365760"/>
          </a:xfrm>
          <a:prstGeom prst="rect">
            <a:avLst/>
          </a:prstGeom>
          <a:noFill/>
        </p:spPr>
        <p:txBody>
          <a:bodyPr wrap="square" lIns="0" rIns="0" tIns="0" bIns="0" anchor="t">
            <a:spAutoFit/>
          </a:bodyPr>
          <a:lstStyle/>
          <a:p>
            <a:pPr algn="l">
              <a:lnSpc>
                <a:spcPct val="115000"/>
              </a:lnSpc>
            </a:pPr>
            <a:r>
              <a:rPr sz="1900" b="1" i="0">
                <a:solidFill>
                  <a:srgbClr val="E8ECF1"/>
                </a:solidFill>
                <a:latin typeface="Inter"/>
              </a:rPr>
              <a:t>Multi-site industrial operations teams</a:t>
            </a:r>
          </a:p>
        </p:txBody>
      </p:sp>
      <p:sp>
        <p:nvSpPr>
          <p:cNvPr id="17" name="TextBox 16"/>
          <p:cNvSpPr txBox="1"/>
          <p:nvPr/>
        </p:nvSpPr>
        <p:spPr>
          <a:xfrm>
            <a:off x="1691640" y="3995927"/>
            <a:ext cx="9601200" cy="320040"/>
          </a:xfrm>
          <a:prstGeom prst="rect">
            <a:avLst/>
          </a:prstGeom>
          <a:noFill/>
        </p:spPr>
        <p:txBody>
          <a:bodyPr wrap="square" lIns="0" rIns="0" tIns="0" bIns="0" anchor="t">
            <a:spAutoFit/>
          </a:bodyPr>
          <a:lstStyle/>
          <a:p>
            <a:pPr algn="l">
              <a:lnSpc>
                <a:spcPct val="115000"/>
              </a:lnSpc>
            </a:pPr>
            <a:r>
              <a:rPr sz="1300" b="0" i="0">
                <a:solidFill>
                  <a:srgbClr val="A8B3BD"/>
                </a:solidFill>
                <a:latin typeface="Inter"/>
              </a:rPr>
              <a:t>Fleet coherence across plants with one EREMOS V2 tenant.</a:t>
            </a:r>
          </a:p>
        </p:txBody>
      </p:sp>
      <p:sp>
        <p:nvSpPr>
          <p:cNvPr id="18" name="Rectangle 17"/>
          <p:cNvSpPr/>
          <p:nvPr/>
        </p:nvSpPr>
        <p:spPr>
          <a:xfrm>
            <a:off x="1691640" y="4389119"/>
            <a:ext cx="9601200"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9" name="TextBox 18"/>
          <p:cNvSpPr txBox="1"/>
          <p:nvPr/>
        </p:nvSpPr>
        <p:spPr>
          <a:xfrm>
            <a:off x="640080" y="4480559"/>
            <a:ext cx="914400" cy="640080"/>
          </a:xfrm>
          <a:prstGeom prst="rect">
            <a:avLst/>
          </a:prstGeom>
          <a:noFill/>
        </p:spPr>
        <p:txBody>
          <a:bodyPr wrap="square" lIns="0" rIns="0" tIns="0" bIns="0" anchor="ctr">
            <a:spAutoFit/>
          </a:bodyPr>
          <a:lstStyle/>
          <a:p>
            <a:pPr algn="l">
              <a:lnSpc>
                <a:spcPct val="115000"/>
              </a:lnSpc>
            </a:pPr>
            <a:r>
              <a:rPr sz="3000" b="1" i="0">
                <a:solidFill>
                  <a:srgbClr val="5E6B78"/>
                </a:solidFill>
                <a:latin typeface="Inter"/>
              </a:rPr>
              <a:t>04</a:t>
            </a:r>
          </a:p>
        </p:txBody>
      </p:sp>
      <p:sp>
        <p:nvSpPr>
          <p:cNvPr id="20" name="TextBox 19"/>
          <p:cNvSpPr txBox="1"/>
          <p:nvPr/>
        </p:nvSpPr>
        <p:spPr>
          <a:xfrm>
            <a:off x="1691640" y="4480559"/>
            <a:ext cx="6858000" cy="365760"/>
          </a:xfrm>
          <a:prstGeom prst="rect">
            <a:avLst/>
          </a:prstGeom>
          <a:noFill/>
        </p:spPr>
        <p:txBody>
          <a:bodyPr wrap="square" lIns="0" rIns="0" tIns="0" bIns="0" anchor="t">
            <a:spAutoFit/>
          </a:bodyPr>
          <a:lstStyle/>
          <a:p>
            <a:pPr algn="l">
              <a:lnSpc>
                <a:spcPct val="115000"/>
              </a:lnSpc>
            </a:pPr>
            <a:r>
              <a:rPr sz="1600" b="1" i="0">
                <a:solidFill>
                  <a:srgbClr val="A8B3BD"/>
                </a:solidFill>
                <a:latin typeface="Inter"/>
              </a:rPr>
              <a:t>OEM machine monitoring deployments</a:t>
            </a:r>
          </a:p>
        </p:txBody>
      </p:sp>
      <p:sp>
        <p:nvSpPr>
          <p:cNvPr id="21" name="TextBox 20"/>
          <p:cNvSpPr txBox="1"/>
          <p:nvPr/>
        </p:nvSpPr>
        <p:spPr>
          <a:xfrm>
            <a:off x="1691640" y="4864607"/>
            <a:ext cx="9601200" cy="320040"/>
          </a:xfrm>
          <a:prstGeom prst="rect">
            <a:avLst/>
          </a:prstGeom>
          <a:noFill/>
        </p:spPr>
        <p:txBody>
          <a:bodyPr wrap="square" lIns="0" rIns="0" tIns="0" bIns="0" anchor="t">
            <a:spAutoFit/>
          </a:bodyPr>
          <a:lstStyle/>
          <a:p>
            <a:pPr algn="l">
              <a:lnSpc>
                <a:spcPct val="115000"/>
              </a:lnSpc>
            </a:pPr>
            <a:r>
              <a:rPr sz="1200" b="0" i="0">
                <a:solidFill>
                  <a:srgbClr val="5E6B78"/>
                </a:solidFill>
                <a:latin typeface="Inter"/>
              </a:rPr>
              <a:t>Trust-respecting telemetry on machines deployed at customer sites.</a:t>
            </a:r>
          </a:p>
        </p:txBody>
      </p:sp>
      <p:sp>
        <p:nvSpPr>
          <p:cNvPr id="22" name="Rectangle 21"/>
          <p:cNvSpPr/>
          <p:nvPr/>
        </p:nvSpPr>
        <p:spPr>
          <a:xfrm>
            <a:off x="1691640" y="5257799"/>
            <a:ext cx="9601200"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3" name="TextBox 22"/>
          <p:cNvSpPr txBox="1"/>
          <p:nvPr/>
        </p:nvSpPr>
        <p:spPr>
          <a:xfrm>
            <a:off x="640080" y="5349240"/>
            <a:ext cx="914400" cy="640080"/>
          </a:xfrm>
          <a:prstGeom prst="rect">
            <a:avLst/>
          </a:prstGeom>
          <a:noFill/>
        </p:spPr>
        <p:txBody>
          <a:bodyPr wrap="square" lIns="0" rIns="0" tIns="0" bIns="0" anchor="ctr">
            <a:spAutoFit/>
          </a:bodyPr>
          <a:lstStyle/>
          <a:p>
            <a:pPr algn="l">
              <a:lnSpc>
                <a:spcPct val="115000"/>
              </a:lnSpc>
            </a:pPr>
            <a:r>
              <a:rPr sz="3000" b="1" i="0">
                <a:solidFill>
                  <a:srgbClr val="5E6B78"/>
                </a:solidFill>
                <a:latin typeface="Inter"/>
              </a:rPr>
              <a:t>05</a:t>
            </a:r>
          </a:p>
        </p:txBody>
      </p:sp>
      <p:sp>
        <p:nvSpPr>
          <p:cNvPr id="24" name="TextBox 23"/>
          <p:cNvSpPr txBox="1"/>
          <p:nvPr/>
        </p:nvSpPr>
        <p:spPr>
          <a:xfrm>
            <a:off x="1691640" y="5349240"/>
            <a:ext cx="6858000" cy="365760"/>
          </a:xfrm>
          <a:prstGeom prst="rect">
            <a:avLst/>
          </a:prstGeom>
          <a:noFill/>
        </p:spPr>
        <p:txBody>
          <a:bodyPr wrap="square" lIns="0" rIns="0" tIns="0" bIns="0" anchor="t">
            <a:spAutoFit/>
          </a:bodyPr>
          <a:lstStyle/>
          <a:p>
            <a:pPr algn="l">
              <a:lnSpc>
                <a:spcPct val="115000"/>
              </a:lnSpc>
            </a:pPr>
            <a:r>
              <a:rPr sz="1600" b="1" i="0">
                <a:solidFill>
                  <a:srgbClr val="A8B3BD"/>
                </a:solidFill>
                <a:latin typeface="Inter"/>
              </a:rPr>
              <a:t>Automotive parts and precision machining operations</a:t>
            </a:r>
          </a:p>
        </p:txBody>
      </p:sp>
      <p:sp>
        <p:nvSpPr>
          <p:cNvPr id="25" name="TextBox 24"/>
          <p:cNvSpPr txBox="1"/>
          <p:nvPr/>
        </p:nvSpPr>
        <p:spPr>
          <a:xfrm>
            <a:off x="1691640" y="5733288"/>
            <a:ext cx="9601200" cy="320040"/>
          </a:xfrm>
          <a:prstGeom prst="rect">
            <a:avLst/>
          </a:prstGeom>
          <a:noFill/>
        </p:spPr>
        <p:txBody>
          <a:bodyPr wrap="square" lIns="0" rIns="0" tIns="0" bIns="0" anchor="t">
            <a:spAutoFit/>
          </a:bodyPr>
          <a:lstStyle/>
          <a:p>
            <a:pPr algn="l">
              <a:lnSpc>
                <a:spcPct val="115000"/>
              </a:lnSpc>
            </a:pPr>
            <a:r>
              <a:rPr sz="1200" b="0" i="0">
                <a:solidFill>
                  <a:srgbClr val="5E6B78"/>
                </a:solidFill>
                <a:latin typeface="Inter"/>
              </a:rPr>
              <a:t>Tier-2 suppliers needing audit-defensible OEE and provenance.</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A1F26"/>
        </a:solidFill>
        <a:effectLst/>
      </p:bgPr>
    </p:bg>
    <p:spTree>
      <p:nvGrpSpPr>
        <p:cNvPr id="1" name=""/>
        <p:cNvGrpSpPr/>
        <p:nvPr/>
      </p:nvGrpSpPr>
      <p:grpSpPr/>
      <p:sp>
        <p:nvSpPr>
          <p:cNvPr id="2" name="Rectangle 1"/>
          <p:cNvSpPr/>
          <p:nvPr/>
        </p:nvSpPr>
        <p:spPr>
          <a:xfrm>
            <a:off x="0" y="0"/>
            <a:ext cx="73152" cy="685800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 name="TextBox 2"/>
          <p:cNvSpPr txBox="1"/>
          <p:nvPr/>
        </p:nvSpPr>
        <p:spPr>
          <a:xfrm>
            <a:off x="365760" y="6446520"/>
            <a:ext cx="6400800" cy="274320"/>
          </a:xfrm>
          <a:prstGeom prst="rect">
            <a:avLst/>
          </a:prstGeom>
          <a:noFill/>
        </p:spPr>
        <p:txBody>
          <a:bodyPr wrap="square" lIns="0" rIns="0" tIns="0" bIns="0" anchor="t">
            <a:spAutoFit/>
          </a:bodyPr>
          <a:lstStyle/>
          <a:p>
            <a:pPr algn="l">
              <a:lnSpc>
                <a:spcPct val="115000"/>
              </a:lnSpc>
            </a:pPr>
            <a:r>
              <a:rPr sz="900" b="0" i="0" spc="220">
                <a:solidFill>
                  <a:srgbClr val="A8B3BD"/>
                </a:solidFill>
                <a:latin typeface="Inter"/>
              </a:rPr>
              <a:t>ELPIS  ·  INDUSTRIAL INTELLIGENCE PLATFORM</a:t>
            </a:r>
          </a:p>
        </p:txBody>
      </p:sp>
      <p:sp>
        <p:nvSpPr>
          <p:cNvPr id="4" name="TextBox 3"/>
          <p:cNvSpPr txBox="1"/>
          <p:nvPr/>
        </p:nvSpPr>
        <p:spPr>
          <a:xfrm>
            <a:off x="10789920" y="6446520"/>
            <a:ext cx="1097280" cy="274320"/>
          </a:xfrm>
          <a:prstGeom prst="rect">
            <a:avLst/>
          </a:prstGeom>
          <a:noFill/>
        </p:spPr>
        <p:txBody>
          <a:bodyPr wrap="square" lIns="0" rIns="0" tIns="0" bIns="0" anchor="t">
            <a:spAutoFit/>
          </a:bodyPr>
          <a:lstStyle/>
          <a:p>
            <a:pPr algn="r">
              <a:lnSpc>
                <a:spcPct val="115000"/>
              </a:lnSpc>
            </a:pPr>
            <a:r>
              <a:rPr sz="900" b="0" i="0" spc="150">
                <a:solidFill>
                  <a:srgbClr val="A8B3BD"/>
                </a:solidFill>
                <a:latin typeface="Inter"/>
              </a:rPr>
              <a:t>04 / 14</a:t>
            </a:r>
          </a:p>
        </p:txBody>
      </p:sp>
      <p:sp>
        <p:nvSpPr>
          <p:cNvPr id="5" name="TextBox 4"/>
          <p:cNvSpPr txBox="1"/>
          <p:nvPr/>
        </p:nvSpPr>
        <p:spPr>
          <a:xfrm>
            <a:off x="640080" y="457200"/>
            <a:ext cx="5486400" cy="320040"/>
          </a:xfrm>
          <a:prstGeom prst="rect">
            <a:avLst/>
          </a:prstGeom>
          <a:noFill/>
        </p:spPr>
        <p:txBody>
          <a:bodyPr wrap="square" lIns="0" rIns="0" tIns="0" bIns="0" anchor="t">
            <a:spAutoFit/>
          </a:bodyPr>
          <a:lstStyle/>
          <a:p>
            <a:pPr algn="l">
              <a:lnSpc>
                <a:spcPct val="115000"/>
              </a:lnSpc>
            </a:pPr>
            <a:r>
              <a:rPr sz="1100" b="1" i="0" spc="300">
                <a:solidFill>
                  <a:srgbClr val="A8B3BD"/>
                </a:solidFill>
                <a:latin typeface="Inter"/>
              </a:rPr>
              <a:t>THE SOLUTION</a:t>
            </a:r>
          </a:p>
        </p:txBody>
      </p:sp>
      <p:sp>
        <p:nvSpPr>
          <p:cNvPr id="6" name="TextBox 5"/>
          <p:cNvSpPr txBox="1"/>
          <p:nvPr/>
        </p:nvSpPr>
        <p:spPr>
          <a:xfrm>
            <a:off x="640080" y="868680"/>
            <a:ext cx="10881360" cy="822960"/>
          </a:xfrm>
          <a:prstGeom prst="rect">
            <a:avLst/>
          </a:prstGeom>
          <a:noFill/>
        </p:spPr>
        <p:txBody>
          <a:bodyPr wrap="square" lIns="0" rIns="0" tIns="0" bIns="0" anchor="t">
            <a:spAutoFit/>
          </a:bodyPr>
          <a:lstStyle/>
          <a:p>
            <a:pPr algn="l">
              <a:lnSpc>
                <a:spcPct val="110000"/>
              </a:lnSpc>
            </a:pPr>
            <a:r>
              <a:rPr sz="3400" b="1" i="0">
                <a:solidFill>
                  <a:srgbClr val="FFFFFF"/>
                </a:solidFill>
                <a:latin typeface="Inter"/>
              </a:rPr>
              <a:t>Five capabilities. One ecosystem.</a:t>
            </a:r>
          </a:p>
        </p:txBody>
      </p:sp>
      <p:sp>
        <p:nvSpPr>
          <p:cNvPr id="7" name="Rectangle 6"/>
          <p:cNvSpPr/>
          <p:nvPr/>
        </p:nvSpPr>
        <p:spPr>
          <a:xfrm>
            <a:off x="640080" y="2148840"/>
            <a:ext cx="1993392" cy="3063240"/>
          </a:xfrm>
          <a:prstGeom prst="rect">
            <a:avLst/>
          </a:prstGeom>
          <a:solidFill>
            <a:srgbClr val="2A2F36"/>
          </a:solidFill>
          <a:ln w="19050">
            <a:solidFill>
              <a:srgbClr val="00A0E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8" name="Rectangle 7"/>
          <p:cNvSpPr/>
          <p:nvPr/>
        </p:nvSpPr>
        <p:spPr>
          <a:xfrm>
            <a:off x="640080" y="2148840"/>
            <a:ext cx="1993392" cy="64008"/>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9" name="TextBox 8"/>
          <p:cNvSpPr txBox="1"/>
          <p:nvPr/>
        </p:nvSpPr>
        <p:spPr>
          <a:xfrm>
            <a:off x="841248" y="2386584"/>
            <a:ext cx="1627632" cy="274320"/>
          </a:xfrm>
          <a:prstGeom prst="rect">
            <a:avLst/>
          </a:prstGeom>
          <a:noFill/>
        </p:spPr>
        <p:txBody>
          <a:bodyPr wrap="square" lIns="0" rIns="0" tIns="0" bIns="0" anchor="t">
            <a:spAutoFit/>
          </a:bodyPr>
          <a:lstStyle/>
          <a:p>
            <a:pPr algn="l">
              <a:lnSpc>
                <a:spcPct val="115000"/>
              </a:lnSpc>
            </a:pPr>
            <a:r>
              <a:rPr sz="900" b="1" i="0" spc="200">
                <a:solidFill>
                  <a:srgbClr val="00A0E0"/>
                </a:solidFill>
                <a:latin typeface="Inter"/>
              </a:rPr>
              <a:t>PILLAR 1</a:t>
            </a:r>
          </a:p>
        </p:txBody>
      </p:sp>
      <p:sp>
        <p:nvSpPr>
          <p:cNvPr id="10" name="TextBox 9"/>
          <p:cNvSpPr txBox="1"/>
          <p:nvPr/>
        </p:nvSpPr>
        <p:spPr>
          <a:xfrm>
            <a:off x="841248" y="2697480"/>
            <a:ext cx="1627632" cy="822960"/>
          </a:xfrm>
          <a:prstGeom prst="rect">
            <a:avLst/>
          </a:prstGeom>
          <a:noFill/>
        </p:spPr>
        <p:txBody>
          <a:bodyPr wrap="square" lIns="0" rIns="0" tIns="0" bIns="0" anchor="t">
            <a:spAutoFit/>
          </a:bodyPr>
          <a:lstStyle/>
          <a:p>
            <a:pPr algn="l">
              <a:lnSpc>
                <a:spcPct val="105000"/>
              </a:lnSpc>
            </a:pPr>
            <a:r>
              <a:rPr sz="1600" b="1" i="0">
                <a:solidFill>
                  <a:srgbClr val="FFFFFF"/>
                </a:solidFill>
                <a:latin typeface="Inter"/>
              </a:rPr>
              <a:t>Connectivity &amp; Edge</a:t>
            </a:r>
          </a:p>
        </p:txBody>
      </p:sp>
      <p:sp>
        <p:nvSpPr>
          <p:cNvPr id="11" name="TextBox 10"/>
          <p:cNvSpPr txBox="1"/>
          <p:nvPr/>
        </p:nvSpPr>
        <p:spPr>
          <a:xfrm>
            <a:off x="841248" y="3611880"/>
            <a:ext cx="1591056" cy="1097280"/>
          </a:xfrm>
          <a:prstGeom prst="rect">
            <a:avLst/>
          </a:prstGeom>
          <a:noFill/>
        </p:spPr>
        <p:txBody>
          <a:bodyPr wrap="square" lIns="0" rIns="0" tIns="0" bIns="0" anchor="t">
            <a:spAutoFit/>
          </a:bodyPr>
          <a:lstStyle/>
          <a:p>
            <a:pPr algn="l">
              <a:lnSpc>
                <a:spcPct val="125000"/>
              </a:lnSpc>
            </a:pPr>
            <a:r>
              <a:rPr sz="1100" b="0" i="0">
                <a:solidFill>
                  <a:srgbClr val="A8B3BD"/>
                </a:solidFill>
                <a:latin typeface="Inter"/>
              </a:rPr>
              <a:t>Brownfield-ready connectivity to the controllers you already run.</a:t>
            </a:r>
          </a:p>
        </p:txBody>
      </p:sp>
      <p:sp>
        <p:nvSpPr>
          <p:cNvPr id="12" name="TextBox 11"/>
          <p:cNvSpPr txBox="1"/>
          <p:nvPr/>
        </p:nvSpPr>
        <p:spPr>
          <a:xfrm>
            <a:off x="841248" y="4709160"/>
            <a:ext cx="1627632" cy="411480"/>
          </a:xfrm>
          <a:prstGeom prst="rect">
            <a:avLst/>
          </a:prstGeom>
          <a:noFill/>
        </p:spPr>
        <p:txBody>
          <a:bodyPr wrap="square" lIns="0" rIns="0" tIns="0" bIns="0" anchor="t">
            <a:spAutoFit/>
          </a:bodyPr>
          <a:lstStyle/>
          <a:p>
            <a:pPr algn="l">
              <a:lnSpc>
                <a:spcPct val="110000"/>
              </a:lnSpc>
            </a:pPr>
            <a:r>
              <a:rPr sz="900" b="1" i="0">
                <a:solidFill>
                  <a:srgbClr val="C8D0D8"/>
                </a:solidFill>
                <a:latin typeface="Inter"/>
              </a:rPr>
              <a:t>EDGECONNECT · EDGE GATEWAY</a:t>
            </a:r>
          </a:p>
        </p:txBody>
      </p:sp>
      <p:sp>
        <p:nvSpPr>
          <p:cNvPr id="13" name="Rectangle 12"/>
          <p:cNvSpPr/>
          <p:nvPr/>
        </p:nvSpPr>
        <p:spPr>
          <a:xfrm>
            <a:off x="2871216" y="2148840"/>
            <a:ext cx="1993392" cy="3063240"/>
          </a:xfrm>
          <a:prstGeom prst="rect">
            <a:avLst/>
          </a:prstGeom>
          <a:solidFill>
            <a:srgbClr val="2A2F36"/>
          </a:solidFill>
          <a:ln w="12700">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4" name="Rectangle 13"/>
          <p:cNvSpPr/>
          <p:nvPr/>
        </p:nvSpPr>
        <p:spPr>
          <a:xfrm>
            <a:off x="2871216" y="2148840"/>
            <a:ext cx="1993392" cy="64008"/>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5" name="TextBox 14"/>
          <p:cNvSpPr txBox="1"/>
          <p:nvPr/>
        </p:nvSpPr>
        <p:spPr>
          <a:xfrm>
            <a:off x="3072384" y="2386584"/>
            <a:ext cx="1627632" cy="274320"/>
          </a:xfrm>
          <a:prstGeom prst="rect">
            <a:avLst/>
          </a:prstGeom>
          <a:noFill/>
        </p:spPr>
        <p:txBody>
          <a:bodyPr wrap="square" lIns="0" rIns="0" tIns="0" bIns="0" anchor="t">
            <a:spAutoFit/>
          </a:bodyPr>
          <a:lstStyle/>
          <a:p>
            <a:pPr algn="l">
              <a:lnSpc>
                <a:spcPct val="115000"/>
              </a:lnSpc>
            </a:pPr>
            <a:r>
              <a:rPr sz="900" b="1" i="0" spc="200">
                <a:solidFill>
                  <a:srgbClr val="00A0E0"/>
                </a:solidFill>
                <a:latin typeface="Inter"/>
              </a:rPr>
              <a:t>PILLAR 2</a:t>
            </a:r>
          </a:p>
        </p:txBody>
      </p:sp>
      <p:sp>
        <p:nvSpPr>
          <p:cNvPr id="16" name="TextBox 15"/>
          <p:cNvSpPr txBox="1"/>
          <p:nvPr/>
        </p:nvSpPr>
        <p:spPr>
          <a:xfrm>
            <a:off x="3072384" y="2697480"/>
            <a:ext cx="1627632" cy="822960"/>
          </a:xfrm>
          <a:prstGeom prst="rect">
            <a:avLst/>
          </a:prstGeom>
          <a:noFill/>
        </p:spPr>
        <p:txBody>
          <a:bodyPr wrap="square" lIns="0" rIns="0" tIns="0" bIns="0" anchor="t">
            <a:spAutoFit/>
          </a:bodyPr>
          <a:lstStyle/>
          <a:p>
            <a:pPr algn="l">
              <a:lnSpc>
                <a:spcPct val="105000"/>
              </a:lnSpc>
            </a:pPr>
            <a:r>
              <a:rPr sz="1600" b="1" i="0">
                <a:solidFill>
                  <a:srgbClr val="FFFFFF"/>
                </a:solidFill>
                <a:latin typeface="Inter"/>
              </a:rPr>
              <a:t>Data Acquisition</a:t>
            </a:r>
          </a:p>
        </p:txBody>
      </p:sp>
      <p:sp>
        <p:nvSpPr>
          <p:cNvPr id="17" name="TextBox 16"/>
          <p:cNvSpPr txBox="1"/>
          <p:nvPr/>
        </p:nvSpPr>
        <p:spPr>
          <a:xfrm>
            <a:off x="3072384" y="3611880"/>
            <a:ext cx="1591056" cy="1097280"/>
          </a:xfrm>
          <a:prstGeom prst="rect">
            <a:avLst/>
          </a:prstGeom>
          <a:noFill/>
        </p:spPr>
        <p:txBody>
          <a:bodyPr wrap="square" lIns="0" rIns="0" tIns="0" bIns="0" anchor="t">
            <a:spAutoFit/>
          </a:bodyPr>
          <a:lstStyle/>
          <a:p>
            <a:pPr algn="l">
              <a:lnSpc>
                <a:spcPct val="125000"/>
              </a:lnSpc>
            </a:pPr>
            <a:r>
              <a:rPr sz="1100" b="0" i="0">
                <a:solidFill>
                  <a:srgbClr val="A8B3BD"/>
                </a:solidFill>
                <a:latin typeface="Inter"/>
              </a:rPr>
              <a:t>Sensor-direct acquisition where controllers won't share data.</a:t>
            </a:r>
          </a:p>
        </p:txBody>
      </p:sp>
      <p:sp>
        <p:nvSpPr>
          <p:cNvPr id="18" name="TextBox 17"/>
          <p:cNvSpPr txBox="1"/>
          <p:nvPr/>
        </p:nvSpPr>
        <p:spPr>
          <a:xfrm>
            <a:off x="3072384" y="4709160"/>
            <a:ext cx="1627632" cy="411480"/>
          </a:xfrm>
          <a:prstGeom prst="rect">
            <a:avLst/>
          </a:prstGeom>
          <a:noFill/>
        </p:spPr>
        <p:txBody>
          <a:bodyPr wrap="square" lIns="0" rIns="0" tIns="0" bIns="0" anchor="t">
            <a:spAutoFit/>
          </a:bodyPr>
          <a:lstStyle/>
          <a:p>
            <a:pPr algn="l">
              <a:lnSpc>
                <a:spcPct val="110000"/>
              </a:lnSpc>
            </a:pPr>
            <a:r>
              <a:rPr sz="900" b="1" i="0">
                <a:solidFill>
                  <a:srgbClr val="C8D0D8"/>
                </a:solidFill>
                <a:latin typeface="Inter"/>
              </a:rPr>
              <a:t>MDAQ</a:t>
            </a:r>
          </a:p>
        </p:txBody>
      </p:sp>
      <p:sp>
        <p:nvSpPr>
          <p:cNvPr id="19" name="Rectangle 18"/>
          <p:cNvSpPr/>
          <p:nvPr/>
        </p:nvSpPr>
        <p:spPr>
          <a:xfrm>
            <a:off x="5102352" y="2148840"/>
            <a:ext cx="1993392" cy="3063240"/>
          </a:xfrm>
          <a:prstGeom prst="rect">
            <a:avLst/>
          </a:prstGeom>
          <a:solidFill>
            <a:srgbClr val="2A2F36"/>
          </a:solidFill>
          <a:ln w="12700">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0" name="Rectangle 19"/>
          <p:cNvSpPr/>
          <p:nvPr/>
        </p:nvSpPr>
        <p:spPr>
          <a:xfrm>
            <a:off x="5102352" y="2148840"/>
            <a:ext cx="1993392" cy="64008"/>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1" name="TextBox 20"/>
          <p:cNvSpPr txBox="1"/>
          <p:nvPr/>
        </p:nvSpPr>
        <p:spPr>
          <a:xfrm>
            <a:off x="5303520" y="2386584"/>
            <a:ext cx="1627632" cy="274320"/>
          </a:xfrm>
          <a:prstGeom prst="rect">
            <a:avLst/>
          </a:prstGeom>
          <a:noFill/>
        </p:spPr>
        <p:txBody>
          <a:bodyPr wrap="square" lIns="0" rIns="0" tIns="0" bIns="0" anchor="t">
            <a:spAutoFit/>
          </a:bodyPr>
          <a:lstStyle/>
          <a:p>
            <a:pPr algn="l">
              <a:lnSpc>
                <a:spcPct val="115000"/>
              </a:lnSpc>
            </a:pPr>
            <a:r>
              <a:rPr sz="900" b="1" i="0" spc="200">
                <a:solidFill>
                  <a:srgbClr val="00A0E0"/>
                </a:solidFill>
                <a:latin typeface="Inter"/>
              </a:rPr>
              <a:t>PILLAR 3</a:t>
            </a:r>
          </a:p>
        </p:txBody>
      </p:sp>
      <p:sp>
        <p:nvSpPr>
          <p:cNvPr id="22" name="TextBox 21"/>
          <p:cNvSpPr txBox="1"/>
          <p:nvPr/>
        </p:nvSpPr>
        <p:spPr>
          <a:xfrm>
            <a:off x="5303520" y="2697480"/>
            <a:ext cx="1627632" cy="822960"/>
          </a:xfrm>
          <a:prstGeom prst="rect">
            <a:avLst/>
          </a:prstGeom>
          <a:noFill/>
        </p:spPr>
        <p:txBody>
          <a:bodyPr wrap="square" lIns="0" rIns="0" tIns="0" bIns="0" anchor="t">
            <a:spAutoFit/>
          </a:bodyPr>
          <a:lstStyle/>
          <a:p>
            <a:pPr algn="l">
              <a:lnSpc>
                <a:spcPct val="105000"/>
              </a:lnSpc>
            </a:pPr>
            <a:r>
              <a:rPr sz="1600" b="1" i="0">
                <a:solidFill>
                  <a:srgbClr val="FFFFFF"/>
                </a:solidFill>
                <a:latin typeface="Inter"/>
              </a:rPr>
              <a:t>Asset Intelligence</a:t>
            </a:r>
          </a:p>
        </p:txBody>
      </p:sp>
      <p:sp>
        <p:nvSpPr>
          <p:cNvPr id="23" name="TextBox 22"/>
          <p:cNvSpPr txBox="1"/>
          <p:nvPr/>
        </p:nvSpPr>
        <p:spPr>
          <a:xfrm>
            <a:off x="5303520" y="3611880"/>
            <a:ext cx="1591056" cy="1097280"/>
          </a:xfrm>
          <a:prstGeom prst="rect">
            <a:avLst/>
          </a:prstGeom>
          <a:noFill/>
        </p:spPr>
        <p:txBody>
          <a:bodyPr wrap="square" lIns="0" rIns="0" tIns="0" bIns="0" anchor="t">
            <a:spAutoFit/>
          </a:bodyPr>
          <a:lstStyle/>
          <a:p>
            <a:pPr algn="l">
              <a:lnSpc>
                <a:spcPct val="125000"/>
              </a:lnSpc>
            </a:pPr>
            <a:r>
              <a:rPr sz="1100" b="0" i="0">
                <a:solidFill>
                  <a:srgbClr val="A8B3BD"/>
                </a:solidFill>
                <a:latin typeface="Inter"/>
              </a:rPr>
              <a:t>Utilization telemetry — even on unconnected legacy machines.</a:t>
            </a:r>
          </a:p>
        </p:txBody>
      </p:sp>
      <p:sp>
        <p:nvSpPr>
          <p:cNvPr id="24" name="TextBox 23"/>
          <p:cNvSpPr txBox="1"/>
          <p:nvPr/>
        </p:nvSpPr>
        <p:spPr>
          <a:xfrm>
            <a:off x="5303520" y="4709160"/>
            <a:ext cx="1627632" cy="411480"/>
          </a:xfrm>
          <a:prstGeom prst="rect">
            <a:avLst/>
          </a:prstGeom>
          <a:noFill/>
        </p:spPr>
        <p:txBody>
          <a:bodyPr wrap="square" lIns="0" rIns="0" tIns="0" bIns="0" anchor="t">
            <a:spAutoFit/>
          </a:bodyPr>
          <a:lstStyle/>
          <a:p>
            <a:pPr algn="l">
              <a:lnSpc>
                <a:spcPct val="110000"/>
              </a:lnSpc>
            </a:pPr>
            <a:r>
              <a:rPr sz="900" b="1" i="0">
                <a:solidFill>
                  <a:srgbClr val="C8D0D8"/>
                </a:solidFill>
                <a:latin typeface="Inter"/>
              </a:rPr>
              <a:t>MTRACKER</a:t>
            </a:r>
          </a:p>
        </p:txBody>
      </p:sp>
      <p:sp>
        <p:nvSpPr>
          <p:cNvPr id="25" name="Rectangle 24"/>
          <p:cNvSpPr/>
          <p:nvPr/>
        </p:nvSpPr>
        <p:spPr>
          <a:xfrm>
            <a:off x="7333488" y="2148840"/>
            <a:ext cx="1993392" cy="3063240"/>
          </a:xfrm>
          <a:prstGeom prst="rect">
            <a:avLst/>
          </a:prstGeom>
          <a:solidFill>
            <a:srgbClr val="2A2F36"/>
          </a:solidFill>
          <a:ln w="12700">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6" name="Rectangle 25"/>
          <p:cNvSpPr/>
          <p:nvPr/>
        </p:nvSpPr>
        <p:spPr>
          <a:xfrm>
            <a:off x="7333488" y="2148840"/>
            <a:ext cx="1993392" cy="64008"/>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7" name="TextBox 26"/>
          <p:cNvSpPr txBox="1"/>
          <p:nvPr/>
        </p:nvSpPr>
        <p:spPr>
          <a:xfrm>
            <a:off x="7534656" y="2386584"/>
            <a:ext cx="1627632" cy="274320"/>
          </a:xfrm>
          <a:prstGeom prst="rect">
            <a:avLst/>
          </a:prstGeom>
          <a:noFill/>
        </p:spPr>
        <p:txBody>
          <a:bodyPr wrap="square" lIns="0" rIns="0" tIns="0" bIns="0" anchor="t">
            <a:spAutoFit/>
          </a:bodyPr>
          <a:lstStyle/>
          <a:p>
            <a:pPr algn="l">
              <a:lnSpc>
                <a:spcPct val="115000"/>
              </a:lnSpc>
            </a:pPr>
            <a:r>
              <a:rPr sz="900" b="1" i="0" spc="200">
                <a:solidFill>
                  <a:srgbClr val="00A0E0"/>
                </a:solidFill>
                <a:latin typeface="Inter"/>
              </a:rPr>
              <a:t>PILLAR 4</a:t>
            </a:r>
          </a:p>
        </p:txBody>
      </p:sp>
      <p:sp>
        <p:nvSpPr>
          <p:cNvPr id="28" name="TextBox 27"/>
          <p:cNvSpPr txBox="1"/>
          <p:nvPr/>
        </p:nvSpPr>
        <p:spPr>
          <a:xfrm>
            <a:off x="7534656" y="2697480"/>
            <a:ext cx="1627632" cy="822960"/>
          </a:xfrm>
          <a:prstGeom prst="rect">
            <a:avLst/>
          </a:prstGeom>
          <a:noFill/>
        </p:spPr>
        <p:txBody>
          <a:bodyPr wrap="square" lIns="0" rIns="0" tIns="0" bIns="0" anchor="t">
            <a:spAutoFit/>
          </a:bodyPr>
          <a:lstStyle/>
          <a:p>
            <a:pPr algn="l">
              <a:lnSpc>
                <a:spcPct val="105000"/>
              </a:lnSpc>
            </a:pPr>
            <a:r>
              <a:rPr sz="1600" b="1" i="0">
                <a:solidFill>
                  <a:srgbClr val="FFFFFF"/>
                </a:solidFill>
                <a:latin typeface="Inter"/>
              </a:rPr>
              <a:t>Condition Monitoring</a:t>
            </a:r>
          </a:p>
        </p:txBody>
      </p:sp>
      <p:sp>
        <p:nvSpPr>
          <p:cNvPr id="29" name="TextBox 28"/>
          <p:cNvSpPr txBox="1"/>
          <p:nvPr/>
        </p:nvSpPr>
        <p:spPr>
          <a:xfrm>
            <a:off x="7534656" y="3611880"/>
            <a:ext cx="1591056" cy="1097280"/>
          </a:xfrm>
          <a:prstGeom prst="rect">
            <a:avLst/>
          </a:prstGeom>
          <a:noFill/>
        </p:spPr>
        <p:txBody>
          <a:bodyPr wrap="square" lIns="0" rIns="0" tIns="0" bIns="0" anchor="t">
            <a:spAutoFit/>
          </a:bodyPr>
          <a:lstStyle/>
          <a:p>
            <a:pPr algn="l">
              <a:lnSpc>
                <a:spcPct val="125000"/>
              </a:lnSpc>
            </a:pPr>
            <a:r>
              <a:rPr sz="1100" b="0" i="0">
                <a:solidFill>
                  <a:srgbClr val="A8B3BD"/>
                </a:solidFill>
                <a:latin typeface="Inter"/>
              </a:rPr>
              <a:t>Vibration and oil-health intelligence — sensor-agnostic.</a:t>
            </a:r>
          </a:p>
        </p:txBody>
      </p:sp>
      <p:sp>
        <p:nvSpPr>
          <p:cNvPr id="30" name="TextBox 29"/>
          <p:cNvSpPr txBox="1"/>
          <p:nvPr/>
        </p:nvSpPr>
        <p:spPr>
          <a:xfrm>
            <a:off x="7534656" y="4709160"/>
            <a:ext cx="1627632" cy="411480"/>
          </a:xfrm>
          <a:prstGeom prst="rect">
            <a:avLst/>
          </a:prstGeom>
          <a:noFill/>
        </p:spPr>
        <p:txBody>
          <a:bodyPr wrap="square" lIns="0" rIns="0" tIns="0" bIns="0" anchor="t">
            <a:spAutoFit/>
          </a:bodyPr>
          <a:lstStyle/>
          <a:p>
            <a:pPr algn="l">
              <a:lnSpc>
                <a:spcPct val="110000"/>
              </a:lnSpc>
            </a:pPr>
            <a:r>
              <a:rPr sz="900" b="1" i="0">
                <a:solidFill>
                  <a:srgbClr val="C8D0D8"/>
                </a:solidFill>
                <a:latin typeface="Inter"/>
              </a:rPr>
              <a:t>VAS · E-IDOS</a:t>
            </a:r>
          </a:p>
        </p:txBody>
      </p:sp>
      <p:sp>
        <p:nvSpPr>
          <p:cNvPr id="31" name="Rectangle 30"/>
          <p:cNvSpPr/>
          <p:nvPr/>
        </p:nvSpPr>
        <p:spPr>
          <a:xfrm>
            <a:off x="9564624" y="2148840"/>
            <a:ext cx="1993392" cy="3063240"/>
          </a:xfrm>
          <a:prstGeom prst="rect">
            <a:avLst/>
          </a:prstGeom>
          <a:solidFill>
            <a:srgbClr val="2A2F36"/>
          </a:solidFill>
          <a:ln w="19050">
            <a:solidFill>
              <a:srgbClr val="00A0E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2" name="Rectangle 31"/>
          <p:cNvSpPr/>
          <p:nvPr/>
        </p:nvSpPr>
        <p:spPr>
          <a:xfrm>
            <a:off x="9564624" y="2148840"/>
            <a:ext cx="1993392" cy="64008"/>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3" name="TextBox 32"/>
          <p:cNvSpPr txBox="1"/>
          <p:nvPr/>
        </p:nvSpPr>
        <p:spPr>
          <a:xfrm>
            <a:off x="9765792" y="2386584"/>
            <a:ext cx="1627632" cy="274320"/>
          </a:xfrm>
          <a:prstGeom prst="rect">
            <a:avLst/>
          </a:prstGeom>
          <a:noFill/>
        </p:spPr>
        <p:txBody>
          <a:bodyPr wrap="square" lIns="0" rIns="0" tIns="0" bIns="0" anchor="t">
            <a:spAutoFit/>
          </a:bodyPr>
          <a:lstStyle/>
          <a:p>
            <a:pPr algn="l">
              <a:lnSpc>
                <a:spcPct val="115000"/>
              </a:lnSpc>
            </a:pPr>
            <a:r>
              <a:rPr sz="900" b="1" i="0" spc="200">
                <a:solidFill>
                  <a:srgbClr val="00A0E0"/>
                </a:solidFill>
                <a:latin typeface="Inter"/>
              </a:rPr>
              <a:t>PILLAR 5</a:t>
            </a:r>
          </a:p>
        </p:txBody>
      </p:sp>
      <p:sp>
        <p:nvSpPr>
          <p:cNvPr id="34" name="TextBox 33"/>
          <p:cNvSpPr txBox="1"/>
          <p:nvPr/>
        </p:nvSpPr>
        <p:spPr>
          <a:xfrm>
            <a:off x="9765792" y="2697480"/>
            <a:ext cx="1627632" cy="822960"/>
          </a:xfrm>
          <a:prstGeom prst="rect">
            <a:avLst/>
          </a:prstGeom>
          <a:noFill/>
        </p:spPr>
        <p:txBody>
          <a:bodyPr wrap="square" lIns="0" rIns="0" tIns="0" bIns="0" anchor="t">
            <a:spAutoFit/>
          </a:bodyPr>
          <a:lstStyle/>
          <a:p>
            <a:pPr algn="l">
              <a:lnSpc>
                <a:spcPct val="105000"/>
              </a:lnSpc>
            </a:pPr>
            <a:r>
              <a:rPr sz="1600" b="1" i="0">
                <a:solidFill>
                  <a:srgbClr val="FFFFFF"/>
                </a:solidFill>
                <a:latin typeface="Inter"/>
              </a:rPr>
              <a:t>Operational Intelligence</a:t>
            </a:r>
          </a:p>
        </p:txBody>
      </p:sp>
      <p:sp>
        <p:nvSpPr>
          <p:cNvPr id="35" name="TextBox 34"/>
          <p:cNvSpPr txBox="1"/>
          <p:nvPr/>
        </p:nvSpPr>
        <p:spPr>
          <a:xfrm>
            <a:off x="9765792" y="3611880"/>
            <a:ext cx="1591056" cy="1097280"/>
          </a:xfrm>
          <a:prstGeom prst="rect">
            <a:avLst/>
          </a:prstGeom>
          <a:noFill/>
        </p:spPr>
        <p:txBody>
          <a:bodyPr wrap="square" lIns="0" rIns="0" tIns="0" bIns="0" anchor="t">
            <a:spAutoFit/>
          </a:bodyPr>
          <a:lstStyle/>
          <a:p>
            <a:pPr algn="l">
              <a:lnSpc>
                <a:spcPct val="125000"/>
              </a:lnSpc>
            </a:pPr>
            <a:r>
              <a:rPr sz="1100" b="0" i="0">
                <a:solidFill>
                  <a:srgbClr val="A8B3BD"/>
                </a:solidFill>
                <a:latin typeface="Inter"/>
              </a:rPr>
              <a:t>Multi-tenant OEE, alarms, and reports across plants.</a:t>
            </a:r>
          </a:p>
        </p:txBody>
      </p:sp>
      <p:sp>
        <p:nvSpPr>
          <p:cNvPr id="36" name="TextBox 35"/>
          <p:cNvSpPr txBox="1"/>
          <p:nvPr/>
        </p:nvSpPr>
        <p:spPr>
          <a:xfrm>
            <a:off x="9765792" y="4709160"/>
            <a:ext cx="1627632" cy="411480"/>
          </a:xfrm>
          <a:prstGeom prst="rect">
            <a:avLst/>
          </a:prstGeom>
          <a:noFill/>
        </p:spPr>
        <p:txBody>
          <a:bodyPr wrap="square" lIns="0" rIns="0" tIns="0" bIns="0" anchor="t">
            <a:spAutoFit/>
          </a:bodyPr>
          <a:lstStyle/>
          <a:p>
            <a:pPr algn="l">
              <a:lnSpc>
                <a:spcPct val="110000"/>
              </a:lnSpc>
            </a:pPr>
            <a:r>
              <a:rPr sz="900" b="1" i="0">
                <a:solidFill>
                  <a:srgbClr val="C8D0D8"/>
                </a:solidFill>
                <a:latin typeface="Inter"/>
              </a:rPr>
              <a:t>EREMOS V2</a:t>
            </a:r>
          </a:p>
        </p:txBody>
      </p:sp>
      <p:sp>
        <p:nvSpPr>
          <p:cNvPr id="37" name="TextBox 36"/>
          <p:cNvSpPr txBox="1"/>
          <p:nvPr/>
        </p:nvSpPr>
        <p:spPr>
          <a:xfrm>
            <a:off x="640080" y="5623560"/>
            <a:ext cx="10881360" cy="457200"/>
          </a:xfrm>
          <a:prstGeom prst="rect">
            <a:avLst/>
          </a:prstGeom>
          <a:noFill/>
        </p:spPr>
        <p:txBody>
          <a:bodyPr wrap="square" lIns="0" rIns="0" tIns="0" bIns="0" anchor="t">
            <a:spAutoFit/>
          </a:bodyPr>
          <a:lstStyle/>
          <a:p>
            <a:pPr algn="ctr">
              <a:lnSpc>
                <a:spcPct val="115000"/>
              </a:lnSpc>
            </a:pPr>
            <a:r>
              <a:rPr sz="1600" b="0" i="1">
                <a:solidFill>
                  <a:srgbClr val="C8D0D8"/>
                </a:solidFill>
                <a:latin typeface="Inter"/>
              </a:rPr>
              <a:t>Every layer of the industrial data path — collected, normalized, and understood. Built end-to-end by Elpis.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A1F26"/>
        </a:solidFill>
        <a:effectLst/>
      </p:bgPr>
    </p:bg>
    <p:spTree>
      <p:nvGrpSpPr>
        <p:cNvPr id="1" name=""/>
        <p:cNvGrpSpPr/>
        <p:nvPr/>
      </p:nvGrpSpPr>
      <p:grpSpPr/>
      <p:sp>
        <p:nvSpPr>
          <p:cNvPr id="2" name="Rectangle 1"/>
          <p:cNvSpPr/>
          <p:nvPr/>
        </p:nvSpPr>
        <p:spPr>
          <a:xfrm>
            <a:off x="0" y="0"/>
            <a:ext cx="73152" cy="685800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 name="TextBox 2"/>
          <p:cNvSpPr txBox="1"/>
          <p:nvPr/>
        </p:nvSpPr>
        <p:spPr>
          <a:xfrm>
            <a:off x="365760" y="6446520"/>
            <a:ext cx="6400800" cy="274320"/>
          </a:xfrm>
          <a:prstGeom prst="rect">
            <a:avLst/>
          </a:prstGeom>
          <a:noFill/>
        </p:spPr>
        <p:txBody>
          <a:bodyPr wrap="square" lIns="0" rIns="0" tIns="0" bIns="0" anchor="t">
            <a:spAutoFit/>
          </a:bodyPr>
          <a:lstStyle/>
          <a:p>
            <a:pPr algn="l">
              <a:lnSpc>
                <a:spcPct val="115000"/>
              </a:lnSpc>
            </a:pPr>
            <a:r>
              <a:rPr sz="900" b="0" i="0" spc="220">
                <a:solidFill>
                  <a:srgbClr val="A8B3BD"/>
                </a:solidFill>
                <a:latin typeface="Inter"/>
              </a:rPr>
              <a:t>ELPIS  ·  INDUSTRIAL INTELLIGENCE PLATFORM</a:t>
            </a:r>
          </a:p>
        </p:txBody>
      </p:sp>
      <p:sp>
        <p:nvSpPr>
          <p:cNvPr id="4" name="TextBox 3"/>
          <p:cNvSpPr txBox="1"/>
          <p:nvPr/>
        </p:nvSpPr>
        <p:spPr>
          <a:xfrm>
            <a:off x="10789920" y="6446520"/>
            <a:ext cx="1097280" cy="274320"/>
          </a:xfrm>
          <a:prstGeom prst="rect">
            <a:avLst/>
          </a:prstGeom>
          <a:noFill/>
        </p:spPr>
        <p:txBody>
          <a:bodyPr wrap="square" lIns="0" rIns="0" tIns="0" bIns="0" anchor="t">
            <a:spAutoFit/>
          </a:bodyPr>
          <a:lstStyle/>
          <a:p>
            <a:pPr algn="r">
              <a:lnSpc>
                <a:spcPct val="115000"/>
              </a:lnSpc>
            </a:pPr>
            <a:r>
              <a:rPr sz="900" b="0" i="0" spc="150">
                <a:solidFill>
                  <a:srgbClr val="A8B3BD"/>
                </a:solidFill>
                <a:latin typeface="Inter"/>
              </a:rPr>
              <a:t>05 / 14</a:t>
            </a:r>
          </a:p>
        </p:txBody>
      </p:sp>
      <p:sp>
        <p:nvSpPr>
          <p:cNvPr id="5" name="TextBox 4"/>
          <p:cNvSpPr txBox="1"/>
          <p:nvPr/>
        </p:nvSpPr>
        <p:spPr>
          <a:xfrm>
            <a:off x="640080" y="457200"/>
            <a:ext cx="7315200" cy="320040"/>
          </a:xfrm>
          <a:prstGeom prst="rect">
            <a:avLst/>
          </a:prstGeom>
          <a:noFill/>
        </p:spPr>
        <p:txBody>
          <a:bodyPr wrap="square" lIns="0" rIns="0" tIns="0" bIns="0" anchor="t">
            <a:spAutoFit/>
          </a:bodyPr>
          <a:lstStyle/>
          <a:p>
            <a:pPr algn="l">
              <a:lnSpc>
                <a:spcPct val="115000"/>
              </a:lnSpc>
            </a:pPr>
            <a:r>
              <a:rPr sz="1100" b="1" i="0" spc="300">
                <a:solidFill>
                  <a:srgbClr val="A8B3BD"/>
                </a:solidFill>
                <a:latin typeface="Inter"/>
              </a:rPr>
              <a:t>ACQUISITION HARDWARE</a:t>
            </a:r>
          </a:p>
        </p:txBody>
      </p:sp>
      <p:sp>
        <p:nvSpPr>
          <p:cNvPr id="6" name="TextBox 5"/>
          <p:cNvSpPr txBox="1"/>
          <p:nvPr/>
        </p:nvSpPr>
        <p:spPr>
          <a:xfrm>
            <a:off x="640080" y="868680"/>
            <a:ext cx="10881360" cy="822960"/>
          </a:xfrm>
          <a:prstGeom prst="rect">
            <a:avLst/>
          </a:prstGeom>
          <a:noFill/>
        </p:spPr>
        <p:txBody>
          <a:bodyPr wrap="square" lIns="0" rIns="0" tIns="0" bIns="0" anchor="t">
            <a:spAutoFit/>
          </a:bodyPr>
          <a:lstStyle/>
          <a:p>
            <a:pPr algn="l">
              <a:lnSpc>
                <a:spcPct val="110000"/>
              </a:lnSpc>
            </a:pPr>
            <a:r>
              <a:rPr sz="3400" b="1" i="0">
                <a:solidFill>
                  <a:srgbClr val="FFFFFF"/>
                </a:solidFill>
                <a:latin typeface="Inter"/>
              </a:rPr>
              <a:t>Built by Elpis. From the sensor up.</a:t>
            </a:r>
          </a:p>
        </p:txBody>
      </p:sp>
      <p:sp>
        <p:nvSpPr>
          <p:cNvPr id="7" name="Rectangle 6"/>
          <p:cNvSpPr/>
          <p:nvPr/>
        </p:nvSpPr>
        <p:spPr>
          <a:xfrm>
            <a:off x="640080" y="1929383"/>
            <a:ext cx="54864" cy="45720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8" name="TextBox 7"/>
          <p:cNvSpPr txBox="1"/>
          <p:nvPr/>
        </p:nvSpPr>
        <p:spPr>
          <a:xfrm>
            <a:off x="868680" y="1874519"/>
            <a:ext cx="2743200" cy="365760"/>
          </a:xfrm>
          <a:prstGeom prst="rect">
            <a:avLst/>
          </a:prstGeom>
          <a:noFill/>
        </p:spPr>
        <p:txBody>
          <a:bodyPr wrap="square" lIns="0" rIns="0" tIns="0" bIns="0" anchor="t">
            <a:spAutoFit/>
          </a:bodyPr>
          <a:lstStyle/>
          <a:p>
            <a:pPr algn="l">
              <a:lnSpc>
                <a:spcPct val="115000"/>
              </a:lnSpc>
            </a:pPr>
            <a:r>
              <a:rPr sz="1900" b="1" i="0">
                <a:solidFill>
                  <a:srgbClr val="FFFFFF"/>
                </a:solidFill>
                <a:latin typeface="Inter"/>
              </a:rPr>
              <a:t>Edge Gateway</a:t>
            </a:r>
          </a:p>
        </p:txBody>
      </p:sp>
      <p:sp>
        <p:nvSpPr>
          <p:cNvPr id="9" name="TextBox 8"/>
          <p:cNvSpPr txBox="1"/>
          <p:nvPr/>
        </p:nvSpPr>
        <p:spPr>
          <a:xfrm>
            <a:off x="868680" y="2221991"/>
            <a:ext cx="2743200" cy="228600"/>
          </a:xfrm>
          <a:prstGeom prst="rect">
            <a:avLst/>
          </a:prstGeom>
          <a:noFill/>
        </p:spPr>
        <p:txBody>
          <a:bodyPr wrap="square" lIns="0" rIns="0" tIns="0" bIns="0" anchor="t">
            <a:spAutoFit/>
          </a:bodyPr>
          <a:lstStyle/>
          <a:p>
            <a:pPr algn="l">
              <a:lnSpc>
                <a:spcPct val="115000"/>
              </a:lnSpc>
            </a:pPr>
            <a:r>
              <a:rPr sz="850" b="1" i="0" spc="180">
                <a:solidFill>
                  <a:srgbClr val="00A0E0"/>
                </a:solidFill>
                <a:latin typeface="Inter"/>
              </a:rPr>
              <a:t>CONNECTIVITY &amp; EDGE</a:t>
            </a:r>
          </a:p>
        </p:txBody>
      </p:sp>
      <p:sp>
        <p:nvSpPr>
          <p:cNvPr id="10" name="TextBox 9"/>
          <p:cNvSpPr txBox="1"/>
          <p:nvPr/>
        </p:nvSpPr>
        <p:spPr>
          <a:xfrm>
            <a:off x="3840480" y="1874519"/>
            <a:ext cx="7680960" cy="566928"/>
          </a:xfrm>
          <a:prstGeom prst="rect">
            <a:avLst/>
          </a:prstGeom>
          <a:noFill/>
        </p:spPr>
        <p:txBody>
          <a:bodyPr wrap="square" lIns="0" rIns="0" tIns="0" bIns="0" anchor="ctr">
            <a:spAutoFit/>
          </a:bodyPr>
          <a:lstStyle/>
          <a:p>
            <a:pPr algn="l">
              <a:lnSpc>
                <a:spcPct val="125000"/>
              </a:lnSpc>
            </a:pPr>
            <a:r>
              <a:rPr sz="1300" b="0" i="0">
                <a:solidFill>
                  <a:srgbClr val="A8B3BD"/>
                </a:solidFill>
                <a:latin typeface="Inter"/>
              </a:rPr>
              <a:t>Ruggedized DIN-rail appliance — a PLC-to-network bridge today (built-in Modbus TCP), the EdgeConnect appliance once Linux ships.</a:t>
            </a:r>
          </a:p>
        </p:txBody>
      </p:sp>
      <p:sp>
        <p:nvSpPr>
          <p:cNvPr id="11" name="Rectangle 10"/>
          <p:cNvSpPr/>
          <p:nvPr/>
        </p:nvSpPr>
        <p:spPr>
          <a:xfrm>
            <a:off x="868680" y="1819655"/>
            <a:ext cx="10652760"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2" name="Rectangle 11"/>
          <p:cNvSpPr/>
          <p:nvPr/>
        </p:nvSpPr>
        <p:spPr>
          <a:xfrm>
            <a:off x="640080" y="2587751"/>
            <a:ext cx="54864" cy="45720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3" name="TextBox 12"/>
          <p:cNvSpPr txBox="1"/>
          <p:nvPr/>
        </p:nvSpPr>
        <p:spPr>
          <a:xfrm>
            <a:off x="868680" y="2532887"/>
            <a:ext cx="2743200" cy="365760"/>
          </a:xfrm>
          <a:prstGeom prst="rect">
            <a:avLst/>
          </a:prstGeom>
          <a:noFill/>
        </p:spPr>
        <p:txBody>
          <a:bodyPr wrap="square" lIns="0" rIns="0" tIns="0" bIns="0" anchor="t">
            <a:spAutoFit/>
          </a:bodyPr>
          <a:lstStyle/>
          <a:p>
            <a:pPr algn="l">
              <a:lnSpc>
                <a:spcPct val="115000"/>
              </a:lnSpc>
            </a:pPr>
            <a:r>
              <a:rPr sz="1900" b="1" i="0">
                <a:solidFill>
                  <a:srgbClr val="FFFFFF"/>
                </a:solidFill>
                <a:latin typeface="Inter"/>
              </a:rPr>
              <a:t>mDAQ</a:t>
            </a:r>
          </a:p>
        </p:txBody>
      </p:sp>
      <p:sp>
        <p:nvSpPr>
          <p:cNvPr id="14" name="TextBox 13"/>
          <p:cNvSpPr txBox="1"/>
          <p:nvPr/>
        </p:nvSpPr>
        <p:spPr>
          <a:xfrm>
            <a:off x="868680" y="2880359"/>
            <a:ext cx="2743200" cy="228600"/>
          </a:xfrm>
          <a:prstGeom prst="rect">
            <a:avLst/>
          </a:prstGeom>
          <a:noFill/>
        </p:spPr>
        <p:txBody>
          <a:bodyPr wrap="square" lIns="0" rIns="0" tIns="0" bIns="0" anchor="t">
            <a:spAutoFit/>
          </a:bodyPr>
          <a:lstStyle/>
          <a:p>
            <a:pPr algn="l">
              <a:lnSpc>
                <a:spcPct val="115000"/>
              </a:lnSpc>
            </a:pPr>
            <a:r>
              <a:rPr sz="850" b="1" i="0" spc="180">
                <a:solidFill>
                  <a:srgbClr val="00A0E0"/>
                </a:solidFill>
                <a:latin typeface="Inter"/>
              </a:rPr>
              <a:t>DATA ACQUISITION</a:t>
            </a:r>
          </a:p>
        </p:txBody>
      </p:sp>
      <p:sp>
        <p:nvSpPr>
          <p:cNvPr id="15" name="TextBox 14"/>
          <p:cNvSpPr txBox="1"/>
          <p:nvPr/>
        </p:nvSpPr>
        <p:spPr>
          <a:xfrm>
            <a:off x="3840480" y="2532887"/>
            <a:ext cx="7680960" cy="566928"/>
          </a:xfrm>
          <a:prstGeom prst="rect">
            <a:avLst/>
          </a:prstGeom>
          <a:noFill/>
        </p:spPr>
        <p:txBody>
          <a:bodyPr wrap="square" lIns="0" rIns="0" tIns="0" bIns="0" anchor="ctr">
            <a:spAutoFit/>
          </a:bodyPr>
          <a:lstStyle/>
          <a:p>
            <a:pPr algn="l">
              <a:lnSpc>
                <a:spcPct val="125000"/>
              </a:lnSpc>
            </a:pPr>
            <a:r>
              <a:rPr sz="1300" b="0" i="0">
                <a:solidFill>
                  <a:srgbClr val="A8B3BD"/>
                </a:solidFill>
                <a:latin typeface="Inter"/>
              </a:rPr>
              <a:t>Multi-channel acquisition for analog and digital signals — connect what controllers won't expose.</a:t>
            </a:r>
          </a:p>
        </p:txBody>
      </p:sp>
      <p:sp>
        <p:nvSpPr>
          <p:cNvPr id="16" name="Rectangle 15"/>
          <p:cNvSpPr/>
          <p:nvPr/>
        </p:nvSpPr>
        <p:spPr>
          <a:xfrm>
            <a:off x="868680" y="2478023"/>
            <a:ext cx="10652760"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7" name="Rectangle 16"/>
          <p:cNvSpPr/>
          <p:nvPr/>
        </p:nvSpPr>
        <p:spPr>
          <a:xfrm>
            <a:off x="640080" y="3246120"/>
            <a:ext cx="54864" cy="45720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8" name="TextBox 17"/>
          <p:cNvSpPr txBox="1"/>
          <p:nvPr/>
        </p:nvSpPr>
        <p:spPr>
          <a:xfrm>
            <a:off x="868680" y="3191256"/>
            <a:ext cx="2743200" cy="365760"/>
          </a:xfrm>
          <a:prstGeom prst="rect">
            <a:avLst/>
          </a:prstGeom>
          <a:noFill/>
        </p:spPr>
        <p:txBody>
          <a:bodyPr wrap="square" lIns="0" rIns="0" tIns="0" bIns="0" anchor="t">
            <a:spAutoFit/>
          </a:bodyPr>
          <a:lstStyle/>
          <a:p>
            <a:pPr algn="l">
              <a:lnSpc>
                <a:spcPct val="115000"/>
              </a:lnSpc>
            </a:pPr>
            <a:r>
              <a:rPr sz="1900" b="1" i="0">
                <a:solidFill>
                  <a:srgbClr val="FFFFFF"/>
                </a:solidFill>
                <a:latin typeface="Inter"/>
              </a:rPr>
              <a:t>mTracker</a:t>
            </a:r>
          </a:p>
        </p:txBody>
      </p:sp>
      <p:sp>
        <p:nvSpPr>
          <p:cNvPr id="19" name="TextBox 18"/>
          <p:cNvSpPr txBox="1"/>
          <p:nvPr/>
        </p:nvSpPr>
        <p:spPr>
          <a:xfrm>
            <a:off x="868680" y="3538728"/>
            <a:ext cx="2743200" cy="228600"/>
          </a:xfrm>
          <a:prstGeom prst="rect">
            <a:avLst/>
          </a:prstGeom>
          <a:noFill/>
        </p:spPr>
        <p:txBody>
          <a:bodyPr wrap="square" lIns="0" rIns="0" tIns="0" bIns="0" anchor="t">
            <a:spAutoFit/>
          </a:bodyPr>
          <a:lstStyle/>
          <a:p>
            <a:pPr algn="l">
              <a:lnSpc>
                <a:spcPct val="115000"/>
              </a:lnSpc>
            </a:pPr>
            <a:r>
              <a:rPr sz="850" b="1" i="0" spc="180">
                <a:solidFill>
                  <a:srgbClr val="00A0E0"/>
                </a:solidFill>
                <a:latin typeface="Inter"/>
              </a:rPr>
              <a:t>ASSET INTELLIGENCE</a:t>
            </a:r>
          </a:p>
        </p:txBody>
      </p:sp>
      <p:sp>
        <p:nvSpPr>
          <p:cNvPr id="20" name="TextBox 19"/>
          <p:cNvSpPr txBox="1"/>
          <p:nvPr/>
        </p:nvSpPr>
        <p:spPr>
          <a:xfrm>
            <a:off x="3840480" y="3191256"/>
            <a:ext cx="7680960" cy="566928"/>
          </a:xfrm>
          <a:prstGeom prst="rect">
            <a:avLst/>
          </a:prstGeom>
          <a:noFill/>
        </p:spPr>
        <p:txBody>
          <a:bodyPr wrap="square" lIns="0" rIns="0" tIns="0" bIns="0" anchor="ctr">
            <a:spAutoFit/>
          </a:bodyPr>
          <a:lstStyle/>
          <a:p>
            <a:pPr algn="l">
              <a:lnSpc>
                <a:spcPct val="125000"/>
              </a:lnSpc>
            </a:pPr>
            <a:r>
              <a:rPr sz="1300" b="0" i="0">
                <a:solidFill>
                  <a:srgbClr val="A8B3BD"/>
                </a:solidFill>
                <a:latin typeface="Inter"/>
              </a:rPr>
              <a:t>Continuous machine-run telemetry — even on un-connected legacy assets.</a:t>
            </a:r>
          </a:p>
        </p:txBody>
      </p:sp>
      <p:sp>
        <p:nvSpPr>
          <p:cNvPr id="21" name="Rectangle 20"/>
          <p:cNvSpPr/>
          <p:nvPr/>
        </p:nvSpPr>
        <p:spPr>
          <a:xfrm>
            <a:off x="868680" y="3136392"/>
            <a:ext cx="10652760"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2" name="Rectangle 21"/>
          <p:cNvSpPr/>
          <p:nvPr/>
        </p:nvSpPr>
        <p:spPr>
          <a:xfrm>
            <a:off x="640080" y="3904488"/>
            <a:ext cx="54864" cy="45720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3" name="TextBox 22"/>
          <p:cNvSpPr txBox="1"/>
          <p:nvPr/>
        </p:nvSpPr>
        <p:spPr>
          <a:xfrm>
            <a:off x="868680" y="3849624"/>
            <a:ext cx="2743200" cy="365760"/>
          </a:xfrm>
          <a:prstGeom prst="rect">
            <a:avLst/>
          </a:prstGeom>
          <a:noFill/>
        </p:spPr>
        <p:txBody>
          <a:bodyPr wrap="square" lIns="0" rIns="0" tIns="0" bIns="0" anchor="t">
            <a:spAutoFit/>
          </a:bodyPr>
          <a:lstStyle/>
          <a:p>
            <a:pPr algn="l">
              <a:lnSpc>
                <a:spcPct val="115000"/>
              </a:lnSpc>
            </a:pPr>
            <a:r>
              <a:rPr sz="1900" b="1" i="0">
                <a:solidFill>
                  <a:srgbClr val="FFFFFF"/>
                </a:solidFill>
                <a:latin typeface="Inter"/>
              </a:rPr>
              <a:t>VAS</a:t>
            </a:r>
          </a:p>
        </p:txBody>
      </p:sp>
      <p:sp>
        <p:nvSpPr>
          <p:cNvPr id="24" name="TextBox 23"/>
          <p:cNvSpPr txBox="1"/>
          <p:nvPr/>
        </p:nvSpPr>
        <p:spPr>
          <a:xfrm>
            <a:off x="868680" y="4197096"/>
            <a:ext cx="2743200" cy="228600"/>
          </a:xfrm>
          <a:prstGeom prst="rect">
            <a:avLst/>
          </a:prstGeom>
          <a:noFill/>
        </p:spPr>
        <p:txBody>
          <a:bodyPr wrap="square" lIns="0" rIns="0" tIns="0" bIns="0" anchor="t">
            <a:spAutoFit/>
          </a:bodyPr>
          <a:lstStyle/>
          <a:p>
            <a:pPr algn="l">
              <a:lnSpc>
                <a:spcPct val="115000"/>
              </a:lnSpc>
            </a:pPr>
            <a:r>
              <a:rPr sz="850" b="1" i="0" spc="180">
                <a:solidFill>
                  <a:srgbClr val="00A0E0"/>
                </a:solidFill>
                <a:latin typeface="Inter"/>
              </a:rPr>
              <a:t>CONDITION MONITORING</a:t>
            </a:r>
          </a:p>
        </p:txBody>
      </p:sp>
      <p:sp>
        <p:nvSpPr>
          <p:cNvPr id="25" name="TextBox 24"/>
          <p:cNvSpPr txBox="1"/>
          <p:nvPr/>
        </p:nvSpPr>
        <p:spPr>
          <a:xfrm>
            <a:off x="3840480" y="3849624"/>
            <a:ext cx="7680960" cy="566928"/>
          </a:xfrm>
          <a:prstGeom prst="rect">
            <a:avLst/>
          </a:prstGeom>
          <a:noFill/>
        </p:spPr>
        <p:txBody>
          <a:bodyPr wrap="square" lIns="0" rIns="0" tIns="0" bIns="0" anchor="ctr">
            <a:spAutoFit/>
          </a:bodyPr>
          <a:lstStyle/>
          <a:p>
            <a:pPr algn="l">
              <a:lnSpc>
                <a:spcPct val="125000"/>
              </a:lnSpc>
            </a:pPr>
            <a:r>
              <a:rPr sz="1300" b="0" i="0">
                <a:solidFill>
                  <a:srgbClr val="A8B3BD"/>
                </a:solidFill>
                <a:latin typeface="Inter"/>
              </a:rPr>
              <a:t>Real-time vibration capture and analysis for rotating machinery — early warning, not hindsight.</a:t>
            </a:r>
          </a:p>
        </p:txBody>
      </p:sp>
      <p:sp>
        <p:nvSpPr>
          <p:cNvPr id="26" name="Rectangle 25"/>
          <p:cNvSpPr/>
          <p:nvPr/>
        </p:nvSpPr>
        <p:spPr>
          <a:xfrm>
            <a:off x="868680" y="3794760"/>
            <a:ext cx="10652760"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7" name="Rectangle 26"/>
          <p:cNvSpPr/>
          <p:nvPr/>
        </p:nvSpPr>
        <p:spPr>
          <a:xfrm>
            <a:off x="640080" y="4562856"/>
            <a:ext cx="54864" cy="45720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8" name="TextBox 27"/>
          <p:cNvSpPr txBox="1"/>
          <p:nvPr/>
        </p:nvSpPr>
        <p:spPr>
          <a:xfrm>
            <a:off x="868680" y="4507992"/>
            <a:ext cx="2743200" cy="365760"/>
          </a:xfrm>
          <a:prstGeom prst="rect">
            <a:avLst/>
          </a:prstGeom>
          <a:noFill/>
        </p:spPr>
        <p:txBody>
          <a:bodyPr wrap="square" lIns="0" rIns="0" tIns="0" bIns="0" anchor="t">
            <a:spAutoFit/>
          </a:bodyPr>
          <a:lstStyle/>
          <a:p>
            <a:pPr algn="l">
              <a:lnSpc>
                <a:spcPct val="115000"/>
              </a:lnSpc>
            </a:pPr>
            <a:r>
              <a:rPr sz="1900" b="1" i="0">
                <a:solidFill>
                  <a:srgbClr val="FFFFFF"/>
                </a:solidFill>
                <a:latin typeface="Inter"/>
              </a:rPr>
              <a:t>E-IDOS</a:t>
            </a:r>
          </a:p>
        </p:txBody>
      </p:sp>
      <p:sp>
        <p:nvSpPr>
          <p:cNvPr id="29" name="TextBox 28"/>
          <p:cNvSpPr txBox="1"/>
          <p:nvPr/>
        </p:nvSpPr>
        <p:spPr>
          <a:xfrm>
            <a:off x="868680" y="4855464"/>
            <a:ext cx="2743200" cy="228600"/>
          </a:xfrm>
          <a:prstGeom prst="rect">
            <a:avLst/>
          </a:prstGeom>
          <a:noFill/>
        </p:spPr>
        <p:txBody>
          <a:bodyPr wrap="square" lIns="0" rIns="0" tIns="0" bIns="0" anchor="t">
            <a:spAutoFit/>
          </a:bodyPr>
          <a:lstStyle/>
          <a:p>
            <a:pPr algn="l">
              <a:lnSpc>
                <a:spcPct val="115000"/>
              </a:lnSpc>
            </a:pPr>
            <a:r>
              <a:rPr sz="850" b="1" i="0" spc="180">
                <a:solidFill>
                  <a:srgbClr val="00A0E0"/>
                </a:solidFill>
                <a:latin typeface="Inter"/>
              </a:rPr>
              <a:t>CONDITION MONITORING</a:t>
            </a:r>
          </a:p>
        </p:txBody>
      </p:sp>
      <p:sp>
        <p:nvSpPr>
          <p:cNvPr id="30" name="TextBox 29"/>
          <p:cNvSpPr txBox="1"/>
          <p:nvPr/>
        </p:nvSpPr>
        <p:spPr>
          <a:xfrm>
            <a:off x="3840480" y="4507992"/>
            <a:ext cx="7680960" cy="566928"/>
          </a:xfrm>
          <a:prstGeom prst="rect">
            <a:avLst/>
          </a:prstGeom>
          <a:noFill/>
        </p:spPr>
        <p:txBody>
          <a:bodyPr wrap="square" lIns="0" rIns="0" tIns="0" bIns="0" anchor="ctr">
            <a:spAutoFit/>
          </a:bodyPr>
          <a:lstStyle/>
          <a:p>
            <a:pPr algn="l">
              <a:lnSpc>
                <a:spcPct val="125000"/>
              </a:lnSpc>
            </a:pPr>
            <a:r>
              <a:rPr sz="1300" b="0" i="0">
                <a:solidFill>
                  <a:srgbClr val="A8B3BD"/>
                </a:solidFill>
                <a:latin typeface="Inter"/>
              </a:rPr>
              <a:t>Hydraulic &amp; lubrication oil-health monitoring — sensor-agnostic, Elpis-built controller. Standalone today.</a:t>
            </a:r>
          </a:p>
        </p:txBody>
      </p:sp>
      <p:sp>
        <p:nvSpPr>
          <p:cNvPr id="31" name="Rectangle 30"/>
          <p:cNvSpPr/>
          <p:nvPr/>
        </p:nvSpPr>
        <p:spPr>
          <a:xfrm>
            <a:off x="640080" y="5440680"/>
            <a:ext cx="10881360" cy="777240"/>
          </a:xfrm>
          <a:prstGeom prst="rect">
            <a:avLst/>
          </a:prstGeom>
          <a:solidFill>
            <a:srgbClr val="2A2F36"/>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2" name="Rectangle 31"/>
          <p:cNvSpPr/>
          <p:nvPr/>
        </p:nvSpPr>
        <p:spPr>
          <a:xfrm>
            <a:off x="640080" y="5440680"/>
            <a:ext cx="73152" cy="77724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3" name="TextBox 32"/>
          <p:cNvSpPr txBox="1"/>
          <p:nvPr/>
        </p:nvSpPr>
        <p:spPr>
          <a:xfrm>
            <a:off x="868680" y="5568696"/>
            <a:ext cx="10424160" cy="274320"/>
          </a:xfrm>
          <a:prstGeom prst="rect">
            <a:avLst/>
          </a:prstGeom>
          <a:noFill/>
        </p:spPr>
        <p:txBody>
          <a:bodyPr wrap="square" lIns="0" rIns="0" tIns="0" bIns="0" anchor="t">
            <a:spAutoFit/>
          </a:bodyPr>
          <a:lstStyle/>
          <a:p>
            <a:pPr algn="l">
              <a:lnSpc>
                <a:spcPct val="115000"/>
              </a:lnSpc>
            </a:pPr>
            <a:r>
              <a:rPr sz="1000" b="1" i="0" spc="250">
                <a:solidFill>
                  <a:srgbClr val="00A0E0"/>
                </a:solidFill>
                <a:latin typeface="Inter"/>
              </a:rPr>
              <a:t>DEPLOYED WHERE FAILURE ISN'T AN OPTION</a:t>
            </a:r>
          </a:p>
        </p:txBody>
      </p:sp>
      <p:sp>
        <p:nvSpPr>
          <p:cNvPr id="34" name="TextBox 33"/>
          <p:cNvSpPr txBox="1"/>
          <p:nvPr/>
        </p:nvSpPr>
        <p:spPr>
          <a:xfrm>
            <a:off x="868680" y="5843016"/>
            <a:ext cx="10424160" cy="320040"/>
          </a:xfrm>
          <a:prstGeom prst="rect">
            <a:avLst/>
          </a:prstGeom>
          <a:noFill/>
        </p:spPr>
        <p:txBody>
          <a:bodyPr wrap="square" lIns="0" rIns="0" tIns="0" bIns="0" anchor="t">
            <a:spAutoFit/>
          </a:bodyPr>
          <a:lstStyle/>
          <a:p>
            <a:pPr algn="l">
              <a:lnSpc>
                <a:spcPct val="115000"/>
              </a:lnSpc>
            </a:pPr>
            <a:r>
              <a:rPr sz="1300" b="0" i="1">
                <a:solidFill>
                  <a:srgbClr val="E8ECF1"/>
                </a:solidFill>
                <a:latin typeface="Inter"/>
              </a:rPr>
              <a:t>Deployed in defense and space-agency programs   ·   Maintenance and AMC providers across India and the Middle East.</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A1F26"/>
        </a:solidFill>
        <a:effectLst/>
      </p:bgPr>
    </p:bg>
    <p:spTree>
      <p:nvGrpSpPr>
        <p:cNvPr id="1" name=""/>
        <p:cNvGrpSpPr/>
        <p:nvPr/>
      </p:nvGrpSpPr>
      <p:grpSpPr/>
      <p:sp>
        <p:nvSpPr>
          <p:cNvPr id="2" name="Rectangle 1"/>
          <p:cNvSpPr/>
          <p:nvPr/>
        </p:nvSpPr>
        <p:spPr>
          <a:xfrm>
            <a:off x="0" y="0"/>
            <a:ext cx="73152" cy="685800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 name="TextBox 2"/>
          <p:cNvSpPr txBox="1"/>
          <p:nvPr/>
        </p:nvSpPr>
        <p:spPr>
          <a:xfrm>
            <a:off x="365760" y="6446520"/>
            <a:ext cx="6400800" cy="274320"/>
          </a:xfrm>
          <a:prstGeom prst="rect">
            <a:avLst/>
          </a:prstGeom>
          <a:noFill/>
        </p:spPr>
        <p:txBody>
          <a:bodyPr wrap="square" lIns="0" rIns="0" tIns="0" bIns="0" anchor="t">
            <a:spAutoFit/>
          </a:bodyPr>
          <a:lstStyle/>
          <a:p>
            <a:pPr algn="l">
              <a:lnSpc>
                <a:spcPct val="115000"/>
              </a:lnSpc>
            </a:pPr>
            <a:r>
              <a:rPr sz="900" b="0" i="0" spc="220">
                <a:solidFill>
                  <a:srgbClr val="A8B3BD"/>
                </a:solidFill>
                <a:latin typeface="Inter"/>
              </a:rPr>
              <a:t>ELPIS  ·  INDUSTRIAL INTELLIGENCE PLATFORM</a:t>
            </a:r>
          </a:p>
        </p:txBody>
      </p:sp>
      <p:sp>
        <p:nvSpPr>
          <p:cNvPr id="4" name="TextBox 3"/>
          <p:cNvSpPr txBox="1"/>
          <p:nvPr/>
        </p:nvSpPr>
        <p:spPr>
          <a:xfrm>
            <a:off x="10789920" y="6446520"/>
            <a:ext cx="1097280" cy="274320"/>
          </a:xfrm>
          <a:prstGeom prst="rect">
            <a:avLst/>
          </a:prstGeom>
          <a:noFill/>
        </p:spPr>
        <p:txBody>
          <a:bodyPr wrap="square" lIns="0" rIns="0" tIns="0" bIns="0" anchor="t">
            <a:spAutoFit/>
          </a:bodyPr>
          <a:lstStyle/>
          <a:p>
            <a:pPr algn="r">
              <a:lnSpc>
                <a:spcPct val="115000"/>
              </a:lnSpc>
            </a:pPr>
            <a:r>
              <a:rPr sz="900" b="0" i="0" spc="150">
                <a:solidFill>
                  <a:srgbClr val="A8B3BD"/>
                </a:solidFill>
                <a:latin typeface="Inter"/>
              </a:rPr>
              <a:t>06 / 14</a:t>
            </a:r>
          </a:p>
        </p:txBody>
      </p:sp>
      <p:sp>
        <p:nvSpPr>
          <p:cNvPr id="5" name="TextBox 4"/>
          <p:cNvSpPr txBox="1"/>
          <p:nvPr/>
        </p:nvSpPr>
        <p:spPr>
          <a:xfrm>
            <a:off x="640080" y="457200"/>
            <a:ext cx="7315200" cy="320040"/>
          </a:xfrm>
          <a:prstGeom prst="rect">
            <a:avLst/>
          </a:prstGeom>
          <a:noFill/>
        </p:spPr>
        <p:txBody>
          <a:bodyPr wrap="square" lIns="0" rIns="0" tIns="0" bIns="0" anchor="t">
            <a:spAutoFit/>
          </a:bodyPr>
          <a:lstStyle/>
          <a:p>
            <a:pPr algn="l">
              <a:lnSpc>
                <a:spcPct val="115000"/>
              </a:lnSpc>
            </a:pPr>
            <a:r>
              <a:rPr sz="1100" b="1" i="0" spc="300">
                <a:solidFill>
                  <a:srgbClr val="A8B3BD"/>
                </a:solidFill>
                <a:latin typeface="Inter"/>
              </a:rPr>
              <a:t>THE SOFTWARE</a:t>
            </a:r>
          </a:p>
        </p:txBody>
      </p:sp>
      <p:sp>
        <p:nvSpPr>
          <p:cNvPr id="6" name="TextBox 5"/>
          <p:cNvSpPr txBox="1"/>
          <p:nvPr/>
        </p:nvSpPr>
        <p:spPr>
          <a:xfrm>
            <a:off x="640080" y="868680"/>
            <a:ext cx="10881360" cy="822960"/>
          </a:xfrm>
          <a:prstGeom prst="rect">
            <a:avLst/>
          </a:prstGeom>
          <a:noFill/>
        </p:spPr>
        <p:txBody>
          <a:bodyPr wrap="square" lIns="0" rIns="0" tIns="0" bIns="0" anchor="t">
            <a:spAutoFit/>
          </a:bodyPr>
          <a:lstStyle/>
          <a:p>
            <a:pPr algn="l">
              <a:lnSpc>
                <a:spcPct val="110000"/>
              </a:lnSpc>
            </a:pPr>
            <a:r>
              <a:rPr sz="3400" b="1" i="0">
                <a:solidFill>
                  <a:srgbClr val="FFFFFF"/>
                </a:solidFill>
                <a:latin typeface="Inter"/>
              </a:rPr>
              <a:t>Two products turn that signal into decisions.</a:t>
            </a:r>
          </a:p>
        </p:txBody>
      </p:sp>
      <p:sp>
        <p:nvSpPr>
          <p:cNvPr id="7" name="Rectangle 6"/>
          <p:cNvSpPr/>
          <p:nvPr/>
        </p:nvSpPr>
        <p:spPr>
          <a:xfrm>
            <a:off x="640080" y="2194560"/>
            <a:ext cx="4389120" cy="3291840"/>
          </a:xfrm>
          <a:prstGeom prst="rect">
            <a:avLst/>
          </a:prstGeom>
          <a:solidFill>
            <a:srgbClr val="2A2F36"/>
          </a:solidFill>
          <a:ln w="19050">
            <a:solidFill>
              <a:srgbClr val="00A0E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8" name="Rectangle 7"/>
          <p:cNvSpPr/>
          <p:nvPr/>
        </p:nvSpPr>
        <p:spPr>
          <a:xfrm>
            <a:off x="960120" y="2514600"/>
            <a:ext cx="365760" cy="54864"/>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9" name="TextBox 8"/>
          <p:cNvSpPr txBox="1"/>
          <p:nvPr/>
        </p:nvSpPr>
        <p:spPr>
          <a:xfrm>
            <a:off x="960120" y="2697480"/>
            <a:ext cx="3840480" cy="640080"/>
          </a:xfrm>
          <a:prstGeom prst="rect">
            <a:avLst/>
          </a:prstGeom>
          <a:noFill/>
        </p:spPr>
        <p:txBody>
          <a:bodyPr wrap="square" lIns="0" rIns="0" tIns="0" bIns="0" anchor="t">
            <a:spAutoFit/>
          </a:bodyPr>
          <a:lstStyle/>
          <a:p>
            <a:pPr algn="l">
              <a:lnSpc>
                <a:spcPct val="115000"/>
              </a:lnSpc>
            </a:pPr>
            <a:r>
              <a:rPr sz="3400" b="1" i="0">
                <a:solidFill>
                  <a:srgbClr val="FFFFFF"/>
                </a:solidFill>
                <a:latin typeface="Inter"/>
              </a:rPr>
              <a:t>EdgeConnect</a:t>
            </a:r>
          </a:p>
        </p:txBody>
      </p:sp>
      <p:sp>
        <p:nvSpPr>
          <p:cNvPr id="10" name="TextBox 9"/>
          <p:cNvSpPr txBox="1"/>
          <p:nvPr/>
        </p:nvSpPr>
        <p:spPr>
          <a:xfrm>
            <a:off x="960120" y="3291840"/>
            <a:ext cx="3840480" cy="365760"/>
          </a:xfrm>
          <a:prstGeom prst="rect">
            <a:avLst/>
          </a:prstGeom>
          <a:noFill/>
        </p:spPr>
        <p:txBody>
          <a:bodyPr wrap="square" lIns="0" rIns="0" tIns="0" bIns="0" anchor="t">
            <a:spAutoFit/>
          </a:bodyPr>
          <a:lstStyle/>
          <a:p>
            <a:pPr algn="l">
              <a:lnSpc>
                <a:spcPct val="115000"/>
              </a:lnSpc>
            </a:pPr>
            <a:r>
              <a:rPr sz="1500" b="0" i="1">
                <a:solidFill>
                  <a:srgbClr val="A8B3BD"/>
                </a:solidFill>
                <a:latin typeface="Inter"/>
              </a:rPr>
              <a:t>Connectivity &amp; Edge — the runtime</a:t>
            </a:r>
          </a:p>
        </p:txBody>
      </p:sp>
      <p:sp>
        <p:nvSpPr>
          <p:cNvPr id="11" name="Rectangle 10"/>
          <p:cNvSpPr/>
          <p:nvPr/>
        </p:nvSpPr>
        <p:spPr>
          <a:xfrm>
            <a:off x="960120" y="3749040"/>
            <a:ext cx="3749039"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2" name="TextBox 11"/>
          <p:cNvSpPr txBox="1"/>
          <p:nvPr/>
        </p:nvSpPr>
        <p:spPr>
          <a:xfrm>
            <a:off x="960120" y="3886200"/>
            <a:ext cx="3749039" cy="1463040"/>
          </a:xfrm>
          <a:prstGeom prst="rect">
            <a:avLst/>
          </a:prstGeom>
          <a:noFill/>
        </p:spPr>
        <p:txBody>
          <a:bodyPr wrap="square" lIns="0" rIns="0" tIns="0" bIns="0" anchor="t">
            <a:spAutoFit/>
          </a:bodyPr>
          <a:lstStyle/>
          <a:p>
            <a:pPr algn="l">
              <a:lnSpc>
                <a:spcPct val="140000"/>
              </a:lnSpc>
            </a:pPr>
            <a:r>
              <a:rPr sz="1400" b="0" i="0">
                <a:solidFill>
                  <a:srgbClr val="E8ECF1"/>
                </a:solidFill>
                <a:latin typeface="Inter"/>
              </a:rPr>
              <a:t>Collects from supported CNC, PLC, and instrumentation sources on your floor.</a:t>
            </a:r>
          </a:p>
          <a:p>
            <a:pPr algn="l">
              <a:lnSpc>
                <a:spcPct val="140000"/>
              </a:lnSpc>
            </a:pPr>
            <a:r>
              <a:rPr sz="600" b="0" i="0">
                <a:solidFill>
                  <a:srgbClr val="E8ECF1"/>
                </a:solidFill>
                <a:latin typeface="Inter"/>
              </a:rPr>
              <a:t> </a:t>
            </a:r>
          </a:p>
          <a:p>
            <a:pPr algn="l">
              <a:lnSpc>
                <a:spcPct val="140000"/>
              </a:lnSpc>
            </a:pPr>
            <a:r>
              <a:rPr sz="1300" b="0" i="1">
                <a:solidFill>
                  <a:srgbClr val="A8B3BD"/>
                </a:solidFill>
                <a:latin typeface="Inter"/>
              </a:rPr>
              <a:t>Canonical data pipeline. Per-route store-and-forward. Three-way diagnostics. Signed offline licensing. Deploys per plant — one per site.</a:t>
            </a:r>
          </a:p>
        </p:txBody>
      </p:sp>
      <p:sp>
        <p:nvSpPr>
          <p:cNvPr id="13" name="Rectangle 12"/>
          <p:cNvSpPr/>
          <p:nvPr/>
        </p:nvSpPr>
        <p:spPr>
          <a:xfrm>
            <a:off x="7178040" y="2194560"/>
            <a:ext cx="4389120" cy="3291840"/>
          </a:xfrm>
          <a:prstGeom prst="rect">
            <a:avLst/>
          </a:prstGeom>
          <a:solidFill>
            <a:srgbClr val="2A2F36"/>
          </a:solidFill>
          <a:ln w="19050">
            <a:solidFill>
              <a:srgbClr val="00A0E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4" name="Rectangle 13"/>
          <p:cNvSpPr/>
          <p:nvPr/>
        </p:nvSpPr>
        <p:spPr>
          <a:xfrm>
            <a:off x="7498080" y="2514600"/>
            <a:ext cx="365760" cy="54864"/>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5" name="TextBox 14"/>
          <p:cNvSpPr txBox="1"/>
          <p:nvPr/>
        </p:nvSpPr>
        <p:spPr>
          <a:xfrm>
            <a:off x="7498080" y="2697480"/>
            <a:ext cx="3840480" cy="640080"/>
          </a:xfrm>
          <a:prstGeom prst="rect">
            <a:avLst/>
          </a:prstGeom>
          <a:noFill/>
        </p:spPr>
        <p:txBody>
          <a:bodyPr wrap="square" lIns="0" rIns="0" tIns="0" bIns="0" anchor="t">
            <a:spAutoFit/>
          </a:bodyPr>
          <a:lstStyle/>
          <a:p>
            <a:pPr algn="l">
              <a:lnSpc>
                <a:spcPct val="115000"/>
              </a:lnSpc>
            </a:pPr>
            <a:r>
              <a:rPr sz="3400" b="1" i="0">
                <a:solidFill>
                  <a:srgbClr val="FFFFFF"/>
                </a:solidFill>
                <a:latin typeface="Inter"/>
              </a:rPr>
              <a:t>EREMOS V2</a:t>
            </a:r>
          </a:p>
        </p:txBody>
      </p:sp>
      <p:sp>
        <p:nvSpPr>
          <p:cNvPr id="16" name="TextBox 15"/>
          <p:cNvSpPr txBox="1"/>
          <p:nvPr/>
        </p:nvSpPr>
        <p:spPr>
          <a:xfrm>
            <a:off x="7498080" y="3291840"/>
            <a:ext cx="3840480" cy="365760"/>
          </a:xfrm>
          <a:prstGeom prst="rect">
            <a:avLst/>
          </a:prstGeom>
          <a:noFill/>
        </p:spPr>
        <p:txBody>
          <a:bodyPr wrap="square" lIns="0" rIns="0" tIns="0" bIns="0" anchor="t">
            <a:spAutoFit/>
          </a:bodyPr>
          <a:lstStyle/>
          <a:p>
            <a:pPr algn="l">
              <a:lnSpc>
                <a:spcPct val="115000"/>
              </a:lnSpc>
            </a:pPr>
            <a:r>
              <a:rPr sz="1500" b="0" i="1">
                <a:solidFill>
                  <a:srgbClr val="A8B3BD"/>
                </a:solidFill>
                <a:latin typeface="Inter"/>
              </a:rPr>
              <a:t>Operational Intelligence</a:t>
            </a:r>
          </a:p>
        </p:txBody>
      </p:sp>
      <p:sp>
        <p:nvSpPr>
          <p:cNvPr id="17" name="Rectangle 16"/>
          <p:cNvSpPr/>
          <p:nvPr/>
        </p:nvSpPr>
        <p:spPr>
          <a:xfrm>
            <a:off x="7498080" y="3749040"/>
            <a:ext cx="3749039"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8" name="TextBox 17"/>
          <p:cNvSpPr txBox="1"/>
          <p:nvPr/>
        </p:nvSpPr>
        <p:spPr>
          <a:xfrm>
            <a:off x="7498080" y="3886200"/>
            <a:ext cx="3749039" cy="1463040"/>
          </a:xfrm>
          <a:prstGeom prst="rect">
            <a:avLst/>
          </a:prstGeom>
          <a:noFill/>
        </p:spPr>
        <p:txBody>
          <a:bodyPr wrap="square" lIns="0" rIns="0" tIns="0" bIns="0" anchor="t">
            <a:spAutoFit/>
          </a:bodyPr>
          <a:lstStyle/>
          <a:p>
            <a:pPr algn="l">
              <a:lnSpc>
                <a:spcPct val="140000"/>
              </a:lnSpc>
            </a:pPr>
            <a:r>
              <a:rPr sz="1400" b="0" i="0">
                <a:solidFill>
                  <a:srgbClr val="E8ECF1"/>
                </a:solidFill>
                <a:latin typeface="Inter"/>
              </a:rPr>
              <a:t>Turns that data into OEE, alarms, incidents, and reports.</a:t>
            </a:r>
          </a:p>
          <a:p>
            <a:pPr algn="l">
              <a:lnSpc>
                <a:spcPct val="140000"/>
              </a:lnSpc>
            </a:pPr>
            <a:r>
              <a:rPr sz="600" b="0" i="0">
                <a:solidFill>
                  <a:srgbClr val="E8ECF1"/>
                </a:solidFill>
                <a:latin typeface="Inter"/>
              </a:rPr>
              <a:t> </a:t>
            </a:r>
          </a:p>
          <a:p>
            <a:pPr algn="l">
              <a:lnSpc>
                <a:spcPct val="140000"/>
              </a:lnSpc>
            </a:pPr>
            <a:r>
              <a:rPr sz="1300" b="0" i="1">
                <a:solidFill>
                  <a:srgbClr val="A8B3BD"/>
                </a:solidFill>
                <a:latin typeface="Inter"/>
              </a:rPr>
              <a:t>Multi-tenant analytics. OEE via Segments. Persistent alarm + incident workflow. Configurable alerting. PDF / Excel reports. Tool-life · tag mapping.</a:t>
            </a:r>
          </a:p>
        </p:txBody>
      </p:sp>
      <p:sp>
        <p:nvSpPr>
          <p:cNvPr id="19" name="Rectangle 18"/>
          <p:cNvSpPr/>
          <p:nvPr/>
        </p:nvSpPr>
        <p:spPr>
          <a:xfrm>
            <a:off x="5074920" y="3849624"/>
            <a:ext cx="2057400" cy="54864"/>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0" name="Right Triangle 19"/>
          <p:cNvSpPr/>
          <p:nvPr/>
        </p:nvSpPr>
        <p:spPr>
          <a:xfrm>
            <a:off x="6967728" y="3776472"/>
            <a:ext cx="201168" cy="201168"/>
          </a:xfrm>
          <a:prstGeom prst="rtTriangle">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1" name="TextBox 20"/>
          <p:cNvSpPr txBox="1"/>
          <p:nvPr/>
        </p:nvSpPr>
        <p:spPr>
          <a:xfrm>
            <a:off x="5074920" y="3291840"/>
            <a:ext cx="2057400" cy="365760"/>
          </a:xfrm>
          <a:prstGeom prst="rect">
            <a:avLst/>
          </a:prstGeom>
          <a:noFill/>
        </p:spPr>
        <p:txBody>
          <a:bodyPr wrap="square" lIns="0" rIns="0" tIns="0" bIns="0" anchor="t">
            <a:spAutoFit/>
          </a:bodyPr>
          <a:lstStyle/>
          <a:p>
            <a:pPr algn="ctr">
              <a:lnSpc>
                <a:spcPct val="115000"/>
              </a:lnSpc>
            </a:pPr>
            <a:r>
              <a:rPr sz="1100" b="1" i="0" spc="300">
                <a:solidFill>
                  <a:srgbClr val="00A0E0"/>
                </a:solidFill>
                <a:latin typeface="Inter"/>
              </a:rPr>
              <a:t>MQTT  ·  OPC UA</a:t>
            </a:r>
          </a:p>
        </p:txBody>
      </p:sp>
      <p:sp>
        <p:nvSpPr>
          <p:cNvPr id="22" name="TextBox 21"/>
          <p:cNvSpPr txBox="1"/>
          <p:nvPr/>
        </p:nvSpPr>
        <p:spPr>
          <a:xfrm>
            <a:off x="640080" y="5806440"/>
            <a:ext cx="10881360" cy="457200"/>
          </a:xfrm>
          <a:prstGeom prst="rect">
            <a:avLst/>
          </a:prstGeom>
          <a:noFill/>
        </p:spPr>
        <p:txBody>
          <a:bodyPr wrap="square" lIns="0" rIns="0" tIns="0" bIns="0" anchor="t">
            <a:spAutoFit/>
          </a:bodyPr>
          <a:lstStyle/>
          <a:p>
            <a:pPr algn="ctr">
              <a:lnSpc>
                <a:spcPct val="115000"/>
              </a:lnSpc>
            </a:pPr>
            <a:r>
              <a:rPr sz="1600" b="0" i="1">
                <a:solidFill>
                  <a:srgbClr val="C8D0D8"/>
                </a:solidFill>
                <a:latin typeface="Inter"/>
              </a:rPr>
              <a:t>Licensed independently. The two software products are the bookends of the five-capability stack — the hardware sits between them.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A1F26"/>
        </a:solidFill>
        <a:effectLst/>
      </p:bgPr>
    </p:bg>
    <p:spTree>
      <p:nvGrpSpPr>
        <p:cNvPr id="1" name=""/>
        <p:cNvGrpSpPr/>
        <p:nvPr/>
      </p:nvGrpSpPr>
      <p:grpSpPr/>
      <p:sp>
        <p:nvSpPr>
          <p:cNvPr id="2" name="Rectangle 1"/>
          <p:cNvSpPr/>
          <p:nvPr/>
        </p:nvSpPr>
        <p:spPr>
          <a:xfrm>
            <a:off x="0" y="0"/>
            <a:ext cx="73152" cy="685800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 name="TextBox 2"/>
          <p:cNvSpPr txBox="1"/>
          <p:nvPr/>
        </p:nvSpPr>
        <p:spPr>
          <a:xfrm>
            <a:off x="365760" y="6446520"/>
            <a:ext cx="6400800" cy="274320"/>
          </a:xfrm>
          <a:prstGeom prst="rect">
            <a:avLst/>
          </a:prstGeom>
          <a:noFill/>
        </p:spPr>
        <p:txBody>
          <a:bodyPr wrap="square" lIns="0" rIns="0" tIns="0" bIns="0" anchor="t">
            <a:spAutoFit/>
          </a:bodyPr>
          <a:lstStyle/>
          <a:p>
            <a:pPr algn="l">
              <a:lnSpc>
                <a:spcPct val="115000"/>
              </a:lnSpc>
            </a:pPr>
            <a:r>
              <a:rPr sz="900" b="0" i="0" spc="220">
                <a:solidFill>
                  <a:srgbClr val="A8B3BD"/>
                </a:solidFill>
                <a:latin typeface="Inter"/>
              </a:rPr>
              <a:t>ELPIS  ·  INDUSTRIAL INTELLIGENCE PLATFORM</a:t>
            </a:r>
          </a:p>
        </p:txBody>
      </p:sp>
      <p:sp>
        <p:nvSpPr>
          <p:cNvPr id="4" name="TextBox 3"/>
          <p:cNvSpPr txBox="1"/>
          <p:nvPr/>
        </p:nvSpPr>
        <p:spPr>
          <a:xfrm>
            <a:off x="10789920" y="6446520"/>
            <a:ext cx="1097280" cy="274320"/>
          </a:xfrm>
          <a:prstGeom prst="rect">
            <a:avLst/>
          </a:prstGeom>
          <a:noFill/>
        </p:spPr>
        <p:txBody>
          <a:bodyPr wrap="square" lIns="0" rIns="0" tIns="0" bIns="0" anchor="t">
            <a:spAutoFit/>
          </a:bodyPr>
          <a:lstStyle/>
          <a:p>
            <a:pPr algn="r">
              <a:lnSpc>
                <a:spcPct val="115000"/>
              </a:lnSpc>
            </a:pPr>
            <a:r>
              <a:rPr sz="900" b="0" i="0" spc="150">
                <a:solidFill>
                  <a:srgbClr val="A8B3BD"/>
                </a:solidFill>
                <a:latin typeface="Inter"/>
              </a:rPr>
              <a:t>07 / 14</a:t>
            </a:r>
          </a:p>
        </p:txBody>
      </p:sp>
      <p:sp>
        <p:nvSpPr>
          <p:cNvPr id="5" name="TextBox 4"/>
          <p:cNvSpPr txBox="1"/>
          <p:nvPr/>
        </p:nvSpPr>
        <p:spPr>
          <a:xfrm>
            <a:off x="640080" y="457200"/>
            <a:ext cx="7315200" cy="320040"/>
          </a:xfrm>
          <a:prstGeom prst="rect">
            <a:avLst/>
          </a:prstGeom>
          <a:noFill/>
        </p:spPr>
        <p:txBody>
          <a:bodyPr wrap="square" lIns="0" rIns="0" tIns="0" bIns="0" anchor="t">
            <a:spAutoFit/>
          </a:bodyPr>
          <a:lstStyle/>
          <a:p>
            <a:pPr algn="l">
              <a:lnSpc>
                <a:spcPct val="115000"/>
              </a:lnSpc>
            </a:pPr>
            <a:r>
              <a:rPr sz="1100" b="1" i="0" spc="300">
                <a:solidFill>
                  <a:srgbClr val="A8B3BD"/>
                </a:solidFill>
                <a:latin typeface="Inter"/>
              </a:rPr>
              <a:t>OUTCOMES YOU CAN HOLD US TO</a:t>
            </a:r>
          </a:p>
        </p:txBody>
      </p:sp>
      <p:sp>
        <p:nvSpPr>
          <p:cNvPr id="6" name="TextBox 5"/>
          <p:cNvSpPr txBox="1"/>
          <p:nvPr/>
        </p:nvSpPr>
        <p:spPr>
          <a:xfrm>
            <a:off x="640080" y="868680"/>
            <a:ext cx="10881360" cy="822960"/>
          </a:xfrm>
          <a:prstGeom prst="rect">
            <a:avLst/>
          </a:prstGeom>
          <a:noFill/>
        </p:spPr>
        <p:txBody>
          <a:bodyPr wrap="square" lIns="0" rIns="0" tIns="0" bIns="0" anchor="t">
            <a:spAutoFit/>
          </a:bodyPr>
          <a:lstStyle/>
          <a:p>
            <a:pPr algn="l">
              <a:lnSpc>
                <a:spcPct val="110000"/>
              </a:lnSpc>
            </a:pPr>
            <a:r>
              <a:rPr sz="3000" b="1" i="0">
                <a:solidFill>
                  <a:srgbClr val="FFFFFF"/>
                </a:solidFill>
                <a:latin typeface="Inter"/>
              </a:rPr>
              <a:t>Six concrete outcomes. Operational deliverables — not promises.</a:t>
            </a:r>
          </a:p>
        </p:txBody>
      </p:sp>
      <p:sp>
        <p:nvSpPr>
          <p:cNvPr id="7" name="Rectangle 6"/>
          <p:cNvSpPr/>
          <p:nvPr/>
        </p:nvSpPr>
        <p:spPr>
          <a:xfrm>
            <a:off x="640080" y="2194560"/>
            <a:ext cx="5394960" cy="1234440"/>
          </a:xfrm>
          <a:prstGeom prst="rect">
            <a:avLst/>
          </a:prstGeom>
          <a:solidFill>
            <a:srgbClr val="2A2F36"/>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8" name="Rectangle 7"/>
          <p:cNvSpPr/>
          <p:nvPr/>
        </p:nvSpPr>
        <p:spPr>
          <a:xfrm>
            <a:off x="640080" y="2194560"/>
            <a:ext cx="54864" cy="123444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9" name="TextBox 8"/>
          <p:cNvSpPr txBox="1"/>
          <p:nvPr/>
        </p:nvSpPr>
        <p:spPr>
          <a:xfrm>
            <a:off x="960120" y="2423160"/>
            <a:ext cx="4892040" cy="457200"/>
          </a:xfrm>
          <a:prstGeom prst="rect">
            <a:avLst/>
          </a:prstGeom>
          <a:noFill/>
        </p:spPr>
        <p:txBody>
          <a:bodyPr wrap="square" lIns="0" rIns="0" tIns="0" bIns="0" anchor="t">
            <a:spAutoFit/>
          </a:bodyPr>
          <a:lstStyle/>
          <a:p>
            <a:pPr algn="l">
              <a:lnSpc>
                <a:spcPct val="115000"/>
              </a:lnSpc>
            </a:pPr>
            <a:r>
              <a:rPr sz="1800" b="1" i="0">
                <a:solidFill>
                  <a:srgbClr val="FFFFFF"/>
                </a:solidFill>
                <a:latin typeface="Inter"/>
              </a:rPr>
              <a:t>Cut unplanned downtime</a:t>
            </a:r>
          </a:p>
        </p:txBody>
      </p:sp>
      <p:sp>
        <p:nvSpPr>
          <p:cNvPr id="10" name="TextBox 9"/>
          <p:cNvSpPr txBox="1"/>
          <p:nvPr/>
        </p:nvSpPr>
        <p:spPr>
          <a:xfrm>
            <a:off x="960120" y="2880360"/>
            <a:ext cx="4892040" cy="457200"/>
          </a:xfrm>
          <a:prstGeom prst="rect">
            <a:avLst/>
          </a:prstGeom>
          <a:noFill/>
        </p:spPr>
        <p:txBody>
          <a:bodyPr wrap="square" lIns="0" rIns="0" tIns="0" bIns="0" anchor="t">
            <a:spAutoFit/>
          </a:bodyPr>
          <a:lstStyle/>
          <a:p>
            <a:pPr algn="l">
              <a:lnSpc>
                <a:spcPct val="115000"/>
              </a:lnSpc>
            </a:pPr>
            <a:r>
              <a:rPr sz="1300" b="0" i="0">
                <a:solidFill>
                  <a:srgbClr val="A8B3BD"/>
                </a:solidFill>
                <a:latin typeface="Inter"/>
              </a:rPr>
              <a:t>Persistent alarm tracking and incident workflows.</a:t>
            </a:r>
          </a:p>
        </p:txBody>
      </p:sp>
      <p:sp>
        <p:nvSpPr>
          <p:cNvPr id="11" name="Rectangle 10"/>
          <p:cNvSpPr/>
          <p:nvPr/>
        </p:nvSpPr>
        <p:spPr>
          <a:xfrm>
            <a:off x="6172200" y="2194560"/>
            <a:ext cx="5394960" cy="1234440"/>
          </a:xfrm>
          <a:prstGeom prst="rect">
            <a:avLst/>
          </a:prstGeom>
          <a:solidFill>
            <a:srgbClr val="2A2F36"/>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2" name="Rectangle 11"/>
          <p:cNvSpPr/>
          <p:nvPr/>
        </p:nvSpPr>
        <p:spPr>
          <a:xfrm>
            <a:off x="6172200" y="2194560"/>
            <a:ext cx="54864" cy="123444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3" name="TextBox 12"/>
          <p:cNvSpPr txBox="1"/>
          <p:nvPr/>
        </p:nvSpPr>
        <p:spPr>
          <a:xfrm>
            <a:off x="6492240" y="2423160"/>
            <a:ext cx="4892040" cy="457200"/>
          </a:xfrm>
          <a:prstGeom prst="rect">
            <a:avLst/>
          </a:prstGeom>
          <a:noFill/>
        </p:spPr>
        <p:txBody>
          <a:bodyPr wrap="square" lIns="0" rIns="0" tIns="0" bIns="0" anchor="t">
            <a:spAutoFit/>
          </a:bodyPr>
          <a:lstStyle/>
          <a:p>
            <a:pPr algn="l">
              <a:lnSpc>
                <a:spcPct val="115000"/>
              </a:lnSpc>
            </a:pPr>
            <a:r>
              <a:rPr sz="1800" b="1" i="0">
                <a:solidFill>
                  <a:srgbClr val="FFFFFF"/>
                </a:solidFill>
                <a:latin typeface="Inter"/>
              </a:rPr>
              <a:t>Trust your OEE number</a:t>
            </a:r>
          </a:p>
        </p:txBody>
      </p:sp>
      <p:sp>
        <p:nvSpPr>
          <p:cNvPr id="14" name="TextBox 13"/>
          <p:cNvSpPr txBox="1"/>
          <p:nvPr/>
        </p:nvSpPr>
        <p:spPr>
          <a:xfrm>
            <a:off x="6492240" y="2880360"/>
            <a:ext cx="4892040" cy="457200"/>
          </a:xfrm>
          <a:prstGeom prst="rect">
            <a:avLst/>
          </a:prstGeom>
          <a:noFill/>
        </p:spPr>
        <p:txBody>
          <a:bodyPr wrap="square" lIns="0" rIns="0" tIns="0" bIns="0" anchor="t">
            <a:spAutoFit/>
          </a:bodyPr>
          <a:lstStyle/>
          <a:p>
            <a:pPr algn="l">
              <a:lnSpc>
                <a:spcPct val="115000"/>
              </a:lnSpc>
            </a:pPr>
            <a:r>
              <a:rPr sz="1300" b="0" i="0">
                <a:solidFill>
                  <a:srgbClr val="A8B3BD"/>
                </a:solidFill>
                <a:latin typeface="Inter"/>
              </a:rPr>
              <a:t>Every input collected at the controller.</a:t>
            </a:r>
          </a:p>
        </p:txBody>
      </p:sp>
      <p:sp>
        <p:nvSpPr>
          <p:cNvPr id="15" name="Rectangle 14"/>
          <p:cNvSpPr/>
          <p:nvPr/>
        </p:nvSpPr>
        <p:spPr>
          <a:xfrm>
            <a:off x="640080" y="3611880"/>
            <a:ext cx="5394960" cy="1234440"/>
          </a:xfrm>
          <a:prstGeom prst="rect">
            <a:avLst/>
          </a:prstGeom>
          <a:solidFill>
            <a:srgbClr val="2A2F36"/>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6" name="Rectangle 15"/>
          <p:cNvSpPr/>
          <p:nvPr/>
        </p:nvSpPr>
        <p:spPr>
          <a:xfrm>
            <a:off x="640080" y="3611880"/>
            <a:ext cx="54864" cy="123444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7" name="TextBox 16"/>
          <p:cNvSpPr txBox="1"/>
          <p:nvPr/>
        </p:nvSpPr>
        <p:spPr>
          <a:xfrm>
            <a:off x="960120" y="3840480"/>
            <a:ext cx="4892040" cy="457200"/>
          </a:xfrm>
          <a:prstGeom prst="rect">
            <a:avLst/>
          </a:prstGeom>
          <a:noFill/>
        </p:spPr>
        <p:txBody>
          <a:bodyPr wrap="square" lIns="0" rIns="0" tIns="0" bIns="0" anchor="t">
            <a:spAutoFit/>
          </a:bodyPr>
          <a:lstStyle/>
          <a:p>
            <a:pPr algn="l">
              <a:lnSpc>
                <a:spcPct val="115000"/>
              </a:lnSpc>
            </a:pPr>
            <a:r>
              <a:rPr sz="1800" b="1" i="0">
                <a:solidFill>
                  <a:srgbClr val="FFFFFF"/>
                </a:solidFill>
                <a:latin typeface="Inter"/>
              </a:rPr>
              <a:t>Modernize legacy controllers</a:t>
            </a:r>
          </a:p>
        </p:txBody>
      </p:sp>
      <p:sp>
        <p:nvSpPr>
          <p:cNvPr id="18" name="TextBox 17"/>
          <p:cNvSpPr txBox="1"/>
          <p:nvPr/>
        </p:nvSpPr>
        <p:spPr>
          <a:xfrm>
            <a:off x="960120" y="4297680"/>
            <a:ext cx="4892040" cy="457200"/>
          </a:xfrm>
          <a:prstGeom prst="rect">
            <a:avLst/>
          </a:prstGeom>
          <a:noFill/>
        </p:spPr>
        <p:txBody>
          <a:bodyPr wrap="square" lIns="0" rIns="0" tIns="0" bIns="0" anchor="t">
            <a:spAutoFit/>
          </a:bodyPr>
          <a:lstStyle/>
          <a:p>
            <a:pPr algn="l">
              <a:lnSpc>
                <a:spcPct val="115000"/>
              </a:lnSpc>
            </a:pPr>
            <a:r>
              <a:rPr sz="1300" b="0" i="0">
                <a:solidFill>
                  <a:srgbClr val="A8B3BD"/>
                </a:solidFill>
                <a:latin typeface="Inter"/>
              </a:rPr>
              <a:t>No replacements required.</a:t>
            </a:r>
          </a:p>
        </p:txBody>
      </p:sp>
      <p:sp>
        <p:nvSpPr>
          <p:cNvPr id="19" name="Rectangle 18"/>
          <p:cNvSpPr/>
          <p:nvPr/>
        </p:nvSpPr>
        <p:spPr>
          <a:xfrm>
            <a:off x="6172200" y="3611880"/>
            <a:ext cx="5394960" cy="1234440"/>
          </a:xfrm>
          <a:prstGeom prst="rect">
            <a:avLst/>
          </a:prstGeom>
          <a:solidFill>
            <a:srgbClr val="2A2F36"/>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0" name="Rectangle 19"/>
          <p:cNvSpPr/>
          <p:nvPr/>
        </p:nvSpPr>
        <p:spPr>
          <a:xfrm>
            <a:off x="6172200" y="3611880"/>
            <a:ext cx="54864" cy="123444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1" name="TextBox 20"/>
          <p:cNvSpPr txBox="1"/>
          <p:nvPr/>
        </p:nvSpPr>
        <p:spPr>
          <a:xfrm>
            <a:off x="6492240" y="3840480"/>
            <a:ext cx="4892040" cy="457200"/>
          </a:xfrm>
          <a:prstGeom prst="rect">
            <a:avLst/>
          </a:prstGeom>
          <a:noFill/>
        </p:spPr>
        <p:txBody>
          <a:bodyPr wrap="square" lIns="0" rIns="0" tIns="0" bIns="0" anchor="t">
            <a:spAutoFit/>
          </a:bodyPr>
          <a:lstStyle/>
          <a:p>
            <a:pPr algn="l">
              <a:lnSpc>
                <a:spcPct val="115000"/>
              </a:lnSpc>
            </a:pPr>
            <a:r>
              <a:rPr sz="1800" b="1" i="0">
                <a:solidFill>
                  <a:srgbClr val="FFFFFF"/>
                </a:solidFill>
                <a:latin typeface="Inter"/>
              </a:rPr>
              <a:t>See your whole fleet</a:t>
            </a:r>
          </a:p>
        </p:txBody>
      </p:sp>
      <p:sp>
        <p:nvSpPr>
          <p:cNvPr id="22" name="TextBox 21"/>
          <p:cNvSpPr txBox="1"/>
          <p:nvPr/>
        </p:nvSpPr>
        <p:spPr>
          <a:xfrm>
            <a:off x="6492240" y="4297680"/>
            <a:ext cx="4892040" cy="457200"/>
          </a:xfrm>
          <a:prstGeom prst="rect">
            <a:avLst/>
          </a:prstGeom>
          <a:noFill/>
        </p:spPr>
        <p:txBody>
          <a:bodyPr wrap="square" lIns="0" rIns="0" tIns="0" bIns="0" anchor="t">
            <a:spAutoFit/>
          </a:bodyPr>
          <a:lstStyle/>
          <a:p>
            <a:pPr algn="l">
              <a:lnSpc>
                <a:spcPct val="115000"/>
              </a:lnSpc>
            </a:pPr>
            <a:r>
              <a:rPr sz="1300" b="0" i="0">
                <a:solidFill>
                  <a:srgbClr val="A8B3BD"/>
                </a:solidFill>
                <a:latin typeface="Inter"/>
              </a:rPr>
              <a:t>Multiple plants, one operational view.</a:t>
            </a:r>
          </a:p>
        </p:txBody>
      </p:sp>
      <p:sp>
        <p:nvSpPr>
          <p:cNvPr id="23" name="Rectangle 22"/>
          <p:cNvSpPr/>
          <p:nvPr/>
        </p:nvSpPr>
        <p:spPr>
          <a:xfrm>
            <a:off x="640080" y="5029200"/>
            <a:ext cx="5394960" cy="1234440"/>
          </a:xfrm>
          <a:prstGeom prst="rect">
            <a:avLst/>
          </a:prstGeom>
          <a:solidFill>
            <a:srgbClr val="2A2F36"/>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4" name="Rectangle 23"/>
          <p:cNvSpPr/>
          <p:nvPr/>
        </p:nvSpPr>
        <p:spPr>
          <a:xfrm>
            <a:off x="640080" y="5029200"/>
            <a:ext cx="54864" cy="123444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5" name="TextBox 24"/>
          <p:cNvSpPr txBox="1"/>
          <p:nvPr/>
        </p:nvSpPr>
        <p:spPr>
          <a:xfrm>
            <a:off x="960120" y="5257800"/>
            <a:ext cx="4892040" cy="457200"/>
          </a:xfrm>
          <a:prstGeom prst="rect">
            <a:avLst/>
          </a:prstGeom>
          <a:noFill/>
        </p:spPr>
        <p:txBody>
          <a:bodyPr wrap="square" lIns="0" rIns="0" tIns="0" bIns="0" anchor="t">
            <a:spAutoFit/>
          </a:bodyPr>
          <a:lstStyle/>
          <a:p>
            <a:pPr algn="l">
              <a:lnSpc>
                <a:spcPct val="115000"/>
              </a:lnSpc>
            </a:pPr>
            <a:r>
              <a:rPr sz="1800" b="1" i="0">
                <a:solidFill>
                  <a:srgbClr val="FFFFFF"/>
                </a:solidFill>
                <a:latin typeface="Inter"/>
              </a:rPr>
              <a:t>Keep sensitive data where it belongs</a:t>
            </a:r>
          </a:p>
        </p:txBody>
      </p:sp>
      <p:sp>
        <p:nvSpPr>
          <p:cNvPr id="26" name="TextBox 25"/>
          <p:cNvSpPr txBox="1"/>
          <p:nvPr/>
        </p:nvSpPr>
        <p:spPr>
          <a:xfrm>
            <a:off x="960120" y="5715000"/>
            <a:ext cx="4892040" cy="457200"/>
          </a:xfrm>
          <a:prstGeom prst="rect">
            <a:avLst/>
          </a:prstGeom>
          <a:noFill/>
        </p:spPr>
        <p:txBody>
          <a:bodyPr wrap="square" lIns="0" rIns="0" tIns="0" bIns="0" anchor="t">
            <a:spAutoFit/>
          </a:bodyPr>
          <a:lstStyle/>
          <a:p>
            <a:pPr algn="l">
              <a:lnSpc>
                <a:spcPct val="115000"/>
              </a:lnSpc>
            </a:pPr>
            <a:r>
              <a:rPr sz="1300" b="0" i="0">
                <a:solidFill>
                  <a:srgbClr val="A8B3BD"/>
                </a:solidFill>
                <a:latin typeface="Inter"/>
              </a:rPr>
              <a:t>Fully offline-capable at the edge.</a:t>
            </a:r>
          </a:p>
        </p:txBody>
      </p:sp>
      <p:sp>
        <p:nvSpPr>
          <p:cNvPr id="27" name="Rectangle 26"/>
          <p:cNvSpPr/>
          <p:nvPr/>
        </p:nvSpPr>
        <p:spPr>
          <a:xfrm>
            <a:off x="6172200" y="5029200"/>
            <a:ext cx="5394960" cy="1234440"/>
          </a:xfrm>
          <a:prstGeom prst="rect">
            <a:avLst/>
          </a:prstGeom>
          <a:solidFill>
            <a:srgbClr val="2A2F36"/>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8" name="Rectangle 27"/>
          <p:cNvSpPr/>
          <p:nvPr/>
        </p:nvSpPr>
        <p:spPr>
          <a:xfrm>
            <a:off x="6172200" y="5029200"/>
            <a:ext cx="54864" cy="123444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9" name="TextBox 28"/>
          <p:cNvSpPr txBox="1"/>
          <p:nvPr/>
        </p:nvSpPr>
        <p:spPr>
          <a:xfrm>
            <a:off x="6492240" y="5257800"/>
            <a:ext cx="4892040" cy="457200"/>
          </a:xfrm>
          <a:prstGeom prst="rect">
            <a:avLst/>
          </a:prstGeom>
          <a:noFill/>
        </p:spPr>
        <p:txBody>
          <a:bodyPr wrap="square" lIns="0" rIns="0" tIns="0" bIns="0" anchor="t">
            <a:spAutoFit/>
          </a:bodyPr>
          <a:lstStyle/>
          <a:p>
            <a:pPr algn="l">
              <a:lnSpc>
                <a:spcPct val="115000"/>
              </a:lnSpc>
            </a:pPr>
            <a:r>
              <a:rPr sz="1800" b="1" i="0">
                <a:solidFill>
                  <a:srgbClr val="FFFFFF"/>
                </a:solidFill>
                <a:latin typeface="Inter"/>
              </a:rPr>
              <a:t>Make audit review defensible</a:t>
            </a:r>
          </a:p>
        </p:txBody>
      </p:sp>
      <p:sp>
        <p:nvSpPr>
          <p:cNvPr id="30" name="TextBox 29"/>
          <p:cNvSpPr txBox="1"/>
          <p:nvPr/>
        </p:nvSpPr>
        <p:spPr>
          <a:xfrm>
            <a:off x="6492240" y="5715000"/>
            <a:ext cx="4892040" cy="457200"/>
          </a:xfrm>
          <a:prstGeom prst="rect">
            <a:avLst/>
          </a:prstGeom>
          <a:noFill/>
        </p:spPr>
        <p:txBody>
          <a:bodyPr wrap="square" lIns="0" rIns="0" tIns="0" bIns="0" anchor="t">
            <a:spAutoFit/>
          </a:bodyPr>
          <a:lstStyle/>
          <a:p>
            <a:pPr algn="l">
              <a:lnSpc>
                <a:spcPct val="115000"/>
              </a:lnSpc>
            </a:pPr>
            <a:r>
              <a:rPr sz="1300" b="0" i="0">
                <a:solidFill>
                  <a:srgbClr val="A8B3BD"/>
                </a:solidFill>
                <a:latin typeface="Inter"/>
              </a:rPr>
              <a:t>Hash-chained config history, signed offline licensing.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A1F26"/>
        </a:solidFill>
        <a:effectLst/>
      </p:bgPr>
    </p:bg>
    <p:spTree>
      <p:nvGrpSpPr>
        <p:cNvPr id="1" name=""/>
        <p:cNvGrpSpPr/>
        <p:nvPr/>
      </p:nvGrpSpPr>
      <p:grpSpPr/>
      <p:sp>
        <p:nvSpPr>
          <p:cNvPr id="2" name="Rectangle 1"/>
          <p:cNvSpPr/>
          <p:nvPr/>
        </p:nvSpPr>
        <p:spPr>
          <a:xfrm>
            <a:off x="0" y="0"/>
            <a:ext cx="73152" cy="685800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 name="TextBox 2"/>
          <p:cNvSpPr txBox="1"/>
          <p:nvPr/>
        </p:nvSpPr>
        <p:spPr>
          <a:xfrm>
            <a:off x="365760" y="6446520"/>
            <a:ext cx="6400800" cy="274320"/>
          </a:xfrm>
          <a:prstGeom prst="rect">
            <a:avLst/>
          </a:prstGeom>
          <a:noFill/>
        </p:spPr>
        <p:txBody>
          <a:bodyPr wrap="square" lIns="0" rIns="0" tIns="0" bIns="0" anchor="t">
            <a:spAutoFit/>
          </a:bodyPr>
          <a:lstStyle/>
          <a:p>
            <a:pPr algn="l">
              <a:lnSpc>
                <a:spcPct val="115000"/>
              </a:lnSpc>
            </a:pPr>
            <a:r>
              <a:rPr sz="900" b="0" i="0" spc="220">
                <a:solidFill>
                  <a:srgbClr val="A8B3BD"/>
                </a:solidFill>
                <a:latin typeface="Inter"/>
              </a:rPr>
              <a:t>ELPIS  ·  INDUSTRIAL INTELLIGENCE PLATFORM</a:t>
            </a:r>
          </a:p>
        </p:txBody>
      </p:sp>
      <p:sp>
        <p:nvSpPr>
          <p:cNvPr id="4" name="TextBox 3"/>
          <p:cNvSpPr txBox="1"/>
          <p:nvPr/>
        </p:nvSpPr>
        <p:spPr>
          <a:xfrm>
            <a:off x="10789920" y="6446520"/>
            <a:ext cx="1097280" cy="274320"/>
          </a:xfrm>
          <a:prstGeom prst="rect">
            <a:avLst/>
          </a:prstGeom>
          <a:noFill/>
        </p:spPr>
        <p:txBody>
          <a:bodyPr wrap="square" lIns="0" rIns="0" tIns="0" bIns="0" anchor="t">
            <a:spAutoFit/>
          </a:bodyPr>
          <a:lstStyle/>
          <a:p>
            <a:pPr algn="r">
              <a:lnSpc>
                <a:spcPct val="115000"/>
              </a:lnSpc>
            </a:pPr>
            <a:r>
              <a:rPr sz="900" b="0" i="0" spc="150">
                <a:solidFill>
                  <a:srgbClr val="A8B3BD"/>
                </a:solidFill>
                <a:latin typeface="Inter"/>
              </a:rPr>
              <a:t>08 / 14</a:t>
            </a:r>
          </a:p>
        </p:txBody>
      </p:sp>
      <p:sp>
        <p:nvSpPr>
          <p:cNvPr id="5" name="TextBox 4"/>
          <p:cNvSpPr txBox="1"/>
          <p:nvPr/>
        </p:nvSpPr>
        <p:spPr>
          <a:xfrm>
            <a:off x="640080" y="457200"/>
            <a:ext cx="7315200" cy="320040"/>
          </a:xfrm>
          <a:prstGeom prst="rect">
            <a:avLst/>
          </a:prstGeom>
          <a:noFill/>
        </p:spPr>
        <p:txBody>
          <a:bodyPr wrap="square" lIns="0" rIns="0" tIns="0" bIns="0" anchor="t">
            <a:spAutoFit/>
          </a:bodyPr>
          <a:lstStyle/>
          <a:p>
            <a:pPr algn="l">
              <a:lnSpc>
                <a:spcPct val="115000"/>
              </a:lnSpc>
            </a:pPr>
            <a:r>
              <a:rPr sz="1100" b="1" i="0" spc="300">
                <a:solidFill>
                  <a:srgbClr val="A8B3BD"/>
                </a:solidFill>
                <a:latin typeface="Inter"/>
              </a:rPr>
              <a:t>REPLACE SPREADSHEET OPERATIONS</a:t>
            </a:r>
          </a:p>
        </p:txBody>
      </p:sp>
      <p:sp>
        <p:nvSpPr>
          <p:cNvPr id="6" name="TextBox 5"/>
          <p:cNvSpPr txBox="1"/>
          <p:nvPr/>
        </p:nvSpPr>
        <p:spPr>
          <a:xfrm>
            <a:off x="640080" y="868680"/>
            <a:ext cx="10881360" cy="640080"/>
          </a:xfrm>
          <a:prstGeom prst="rect">
            <a:avLst/>
          </a:prstGeom>
          <a:noFill/>
        </p:spPr>
        <p:txBody>
          <a:bodyPr wrap="square" lIns="0" rIns="0" tIns="0" bIns="0" anchor="t">
            <a:spAutoFit/>
          </a:bodyPr>
          <a:lstStyle/>
          <a:p>
            <a:pPr algn="l">
              <a:lnSpc>
                <a:spcPct val="110000"/>
              </a:lnSpc>
            </a:pPr>
            <a:r>
              <a:rPr sz="3400" b="1" i="0">
                <a:solidFill>
                  <a:srgbClr val="FFFFFF"/>
                </a:solidFill>
                <a:latin typeface="Inter"/>
              </a:rPr>
              <a:t>Most plants already have the data.</a:t>
            </a:r>
          </a:p>
        </p:txBody>
      </p:sp>
      <p:sp>
        <p:nvSpPr>
          <p:cNvPr id="7" name="TextBox 6"/>
          <p:cNvSpPr txBox="1"/>
          <p:nvPr/>
        </p:nvSpPr>
        <p:spPr>
          <a:xfrm>
            <a:off x="640080" y="1554480"/>
            <a:ext cx="10881360" cy="502920"/>
          </a:xfrm>
          <a:prstGeom prst="rect">
            <a:avLst/>
          </a:prstGeom>
          <a:noFill/>
        </p:spPr>
        <p:txBody>
          <a:bodyPr wrap="square" lIns="0" rIns="0" tIns="0" bIns="0" anchor="t">
            <a:spAutoFit/>
          </a:bodyPr>
          <a:lstStyle/>
          <a:p>
            <a:pPr algn="l">
              <a:lnSpc>
                <a:spcPct val="120000"/>
              </a:lnSpc>
            </a:pPr>
            <a:r>
              <a:rPr sz="2200" b="0" i="1">
                <a:solidFill>
                  <a:srgbClr val="A8B3BD"/>
                </a:solidFill>
                <a:latin typeface="Inter"/>
              </a:rPr>
              <a:t>What they lack is a system that produces:</a:t>
            </a:r>
          </a:p>
        </p:txBody>
      </p:sp>
      <p:sp>
        <p:nvSpPr>
          <p:cNvPr id="8" name="Rectangle 7"/>
          <p:cNvSpPr/>
          <p:nvPr/>
        </p:nvSpPr>
        <p:spPr>
          <a:xfrm>
            <a:off x="640080" y="2468880"/>
            <a:ext cx="4572000" cy="3200400"/>
          </a:xfrm>
          <a:prstGeom prst="rect">
            <a:avLst/>
          </a:prstGeom>
          <a:solidFill>
            <a:srgbClr val="3A4049"/>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9" name="TextBox 8"/>
          <p:cNvSpPr txBox="1"/>
          <p:nvPr/>
        </p:nvSpPr>
        <p:spPr>
          <a:xfrm>
            <a:off x="914400" y="2670048"/>
            <a:ext cx="1828800" cy="274320"/>
          </a:xfrm>
          <a:prstGeom prst="rect">
            <a:avLst/>
          </a:prstGeom>
          <a:noFill/>
        </p:spPr>
        <p:txBody>
          <a:bodyPr wrap="square" lIns="0" rIns="0" tIns="0" bIns="0" anchor="t">
            <a:spAutoFit/>
          </a:bodyPr>
          <a:lstStyle/>
          <a:p>
            <a:pPr algn="l">
              <a:lnSpc>
                <a:spcPct val="115000"/>
              </a:lnSpc>
            </a:pPr>
            <a:r>
              <a:rPr sz="1100" b="1" i="0" spc="250">
                <a:solidFill>
                  <a:srgbClr val="A8B3BD"/>
                </a:solidFill>
                <a:latin typeface="Inter"/>
              </a:rPr>
              <a:t>TODAY</a:t>
            </a:r>
          </a:p>
        </p:txBody>
      </p:sp>
      <p:sp>
        <p:nvSpPr>
          <p:cNvPr id="10" name="Rectangle 9"/>
          <p:cNvSpPr/>
          <p:nvPr/>
        </p:nvSpPr>
        <p:spPr>
          <a:xfrm>
            <a:off x="914400" y="2999232"/>
            <a:ext cx="128016" cy="164592"/>
          </a:xfrm>
          <a:prstGeom prst="rect">
            <a:avLst/>
          </a:prstGeom>
          <a:noFill/>
          <a:ln w="12700">
            <a:solidFill>
              <a:srgbClr val="5E6B78"/>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1" name="Rectangle 10"/>
          <p:cNvSpPr/>
          <p:nvPr/>
        </p:nvSpPr>
        <p:spPr>
          <a:xfrm>
            <a:off x="1005840" y="2999232"/>
            <a:ext cx="36576" cy="36576"/>
          </a:xfrm>
          <a:prstGeom prst="rect">
            <a:avLst/>
          </a:prstGeom>
          <a:solidFill>
            <a:srgbClr val="5E6B78"/>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2" name="TextBox 11"/>
          <p:cNvSpPr txBox="1"/>
          <p:nvPr/>
        </p:nvSpPr>
        <p:spPr>
          <a:xfrm>
            <a:off x="1115568" y="2971800"/>
            <a:ext cx="3840480" cy="228600"/>
          </a:xfrm>
          <a:prstGeom prst="rect">
            <a:avLst/>
          </a:prstGeom>
          <a:noFill/>
        </p:spPr>
        <p:txBody>
          <a:bodyPr wrap="square" lIns="0" rIns="0" tIns="0" bIns="0" anchor="t">
            <a:spAutoFit/>
          </a:bodyPr>
          <a:lstStyle/>
          <a:p>
            <a:pPr algn="l">
              <a:lnSpc>
                <a:spcPct val="115000"/>
              </a:lnSpc>
            </a:pPr>
            <a:r>
              <a:rPr sz="1100" b="0" i="1">
                <a:solidFill>
                  <a:srgbClr val="A8B3BD"/>
                </a:solidFill>
                <a:latin typeface="Inter"/>
              </a:rPr>
              <a:t>shift-handover-w17.xlsx</a:t>
            </a:r>
          </a:p>
        </p:txBody>
      </p:sp>
      <p:sp>
        <p:nvSpPr>
          <p:cNvPr id="13" name="Rectangle 12"/>
          <p:cNvSpPr/>
          <p:nvPr/>
        </p:nvSpPr>
        <p:spPr>
          <a:xfrm>
            <a:off x="914400" y="3337560"/>
            <a:ext cx="4023360" cy="274320"/>
          </a:xfrm>
          <a:prstGeom prst="rect">
            <a:avLst/>
          </a:prstGeom>
          <a:solidFill>
            <a:srgbClr val="0F1419"/>
          </a:solidFill>
          <a:ln w="6350">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4" name="TextBox 13"/>
          <p:cNvSpPr txBox="1"/>
          <p:nvPr/>
        </p:nvSpPr>
        <p:spPr>
          <a:xfrm>
            <a:off x="987552" y="3374136"/>
            <a:ext cx="429768" cy="201168"/>
          </a:xfrm>
          <a:prstGeom prst="rect">
            <a:avLst/>
          </a:prstGeom>
          <a:noFill/>
        </p:spPr>
        <p:txBody>
          <a:bodyPr wrap="square" lIns="0" rIns="0" tIns="0" bIns="0" anchor="t">
            <a:spAutoFit/>
          </a:bodyPr>
          <a:lstStyle/>
          <a:p>
            <a:pPr algn="l">
              <a:lnSpc>
                <a:spcPct val="115000"/>
              </a:lnSpc>
            </a:pPr>
            <a:r>
              <a:rPr sz="1000" b="1" i="0" spc="150">
                <a:solidFill>
                  <a:srgbClr val="A8B3BD"/>
                </a:solidFill>
                <a:latin typeface="Inter"/>
              </a:rPr>
              <a:t>Time</a:t>
            </a:r>
          </a:p>
        </p:txBody>
      </p:sp>
      <p:sp>
        <p:nvSpPr>
          <p:cNvPr id="15" name="TextBox 14"/>
          <p:cNvSpPr txBox="1"/>
          <p:nvPr/>
        </p:nvSpPr>
        <p:spPr>
          <a:xfrm>
            <a:off x="1490472" y="3374136"/>
            <a:ext cx="338328" cy="201168"/>
          </a:xfrm>
          <a:prstGeom prst="rect">
            <a:avLst/>
          </a:prstGeom>
          <a:noFill/>
        </p:spPr>
        <p:txBody>
          <a:bodyPr wrap="square" lIns="0" rIns="0" tIns="0" bIns="0" anchor="t">
            <a:spAutoFit/>
          </a:bodyPr>
          <a:lstStyle/>
          <a:p>
            <a:pPr algn="l">
              <a:lnSpc>
                <a:spcPct val="115000"/>
              </a:lnSpc>
            </a:pPr>
            <a:r>
              <a:rPr sz="1000" b="1" i="0" spc="150">
                <a:solidFill>
                  <a:srgbClr val="A8B3BD"/>
                </a:solidFill>
                <a:latin typeface="Inter"/>
              </a:rPr>
              <a:t>Op</a:t>
            </a:r>
          </a:p>
        </p:txBody>
      </p:sp>
      <p:sp>
        <p:nvSpPr>
          <p:cNvPr id="16" name="TextBox 15"/>
          <p:cNvSpPr txBox="1"/>
          <p:nvPr/>
        </p:nvSpPr>
        <p:spPr>
          <a:xfrm>
            <a:off x="1901952" y="3374136"/>
            <a:ext cx="429768" cy="201168"/>
          </a:xfrm>
          <a:prstGeom prst="rect">
            <a:avLst/>
          </a:prstGeom>
          <a:noFill/>
        </p:spPr>
        <p:txBody>
          <a:bodyPr wrap="square" lIns="0" rIns="0" tIns="0" bIns="0" anchor="t">
            <a:spAutoFit/>
          </a:bodyPr>
          <a:lstStyle/>
          <a:p>
            <a:pPr algn="l">
              <a:lnSpc>
                <a:spcPct val="115000"/>
              </a:lnSpc>
            </a:pPr>
            <a:r>
              <a:rPr sz="1000" b="1" i="0" spc="150">
                <a:solidFill>
                  <a:srgbClr val="A8B3BD"/>
                </a:solidFill>
                <a:latin typeface="Inter"/>
              </a:rPr>
              <a:t>Mc</a:t>
            </a:r>
          </a:p>
        </p:txBody>
      </p:sp>
      <p:sp>
        <p:nvSpPr>
          <p:cNvPr id="17" name="TextBox 16"/>
          <p:cNvSpPr txBox="1"/>
          <p:nvPr/>
        </p:nvSpPr>
        <p:spPr>
          <a:xfrm>
            <a:off x="2404872" y="3374136"/>
            <a:ext cx="384048" cy="201168"/>
          </a:xfrm>
          <a:prstGeom prst="rect">
            <a:avLst/>
          </a:prstGeom>
          <a:noFill/>
        </p:spPr>
        <p:txBody>
          <a:bodyPr wrap="square" lIns="0" rIns="0" tIns="0" bIns="0" anchor="t">
            <a:spAutoFit/>
          </a:bodyPr>
          <a:lstStyle/>
          <a:p>
            <a:pPr algn="l">
              <a:lnSpc>
                <a:spcPct val="115000"/>
              </a:lnSpc>
            </a:pPr>
            <a:r>
              <a:rPr sz="1000" b="1" i="0" spc="150">
                <a:solidFill>
                  <a:srgbClr val="A8B3BD"/>
                </a:solidFill>
                <a:latin typeface="Inter"/>
              </a:rPr>
              <a:t>OEE</a:t>
            </a:r>
          </a:p>
        </p:txBody>
      </p:sp>
      <p:sp>
        <p:nvSpPr>
          <p:cNvPr id="18" name="TextBox 17"/>
          <p:cNvSpPr txBox="1"/>
          <p:nvPr/>
        </p:nvSpPr>
        <p:spPr>
          <a:xfrm>
            <a:off x="2862072" y="3374136"/>
            <a:ext cx="2075688" cy="201168"/>
          </a:xfrm>
          <a:prstGeom prst="rect">
            <a:avLst/>
          </a:prstGeom>
          <a:noFill/>
        </p:spPr>
        <p:txBody>
          <a:bodyPr wrap="square" lIns="0" rIns="0" tIns="0" bIns="0" anchor="t">
            <a:spAutoFit/>
          </a:bodyPr>
          <a:lstStyle/>
          <a:p>
            <a:pPr algn="l">
              <a:lnSpc>
                <a:spcPct val="115000"/>
              </a:lnSpc>
            </a:pPr>
            <a:r>
              <a:rPr sz="1000" b="1" i="0" spc="150">
                <a:solidFill>
                  <a:srgbClr val="A8B3BD"/>
                </a:solidFill>
                <a:latin typeface="Inter"/>
              </a:rPr>
              <a:t>Notes</a:t>
            </a:r>
          </a:p>
        </p:txBody>
      </p:sp>
      <p:sp>
        <p:nvSpPr>
          <p:cNvPr id="19" name="Rectangle 18"/>
          <p:cNvSpPr/>
          <p:nvPr/>
        </p:nvSpPr>
        <p:spPr>
          <a:xfrm>
            <a:off x="914400" y="3820364"/>
            <a:ext cx="4023360"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0" name="TextBox 19"/>
          <p:cNvSpPr txBox="1"/>
          <p:nvPr/>
        </p:nvSpPr>
        <p:spPr>
          <a:xfrm>
            <a:off x="987552" y="3630168"/>
            <a:ext cx="42976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0600</a:t>
            </a:r>
          </a:p>
        </p:txBody>
      </p:sp>
      <p:sp>
        <p:nvSpPr>
          <p:cNvPr id="21" name="TextBox 20"/>
          <p:cNvSpPr txBox="1"/>
          <p:nvPr/>
        </p:nvSpPr>
        <p:spPr>
          <a:xfrm>
            <a:off x="1490472" y="3630168"/>
            <a:ext cx="33832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RKM</a:t>
            </a:r>
          </a:p>
        </p:txBody>
      </p:sp>
      <p:sp>
        <p:nvSpPr>
          <p:cNvPr id="22" name="TextBox 21"/>
          <p:cNvSpPr txBox="1"/>
          <p:nvPr/>
        </p:nvSpPr>
        <p:spPr>
          <a:xfrm>
            <a:off x="1901952" y="3630168"/>
            <a:ext cx="42976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M-12</a:t>
            </a:r>
          </a:p>
        </p:txBody>
      </p:sp>
      <p:sp>
        <p:nvSpPr>
          <p:cNvPr id="23" name="TextBox 22"/>
          <p:cNvSpPr txBox="1"/>
          <p:nvPr/>
        </p:nvSpPr>
        <p:spPr>
          <a:xfrm>
            <a:off x="2404872" y="3630168"/>
            <a:ext cx="38404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78%</a:t>
            </a:r>
          </a:p>
        </p:txBody>
      </p:sp>
      <p:sp>
        <p:nvSpPr>
          <p:cNvPr id="24" name="TextBox 23"/>
          <p:cNvSpPr txBox="1"/>
          <p:nvPr/>
        </p:nvSpPr>
        <p:spPr>
          <a:xfrm>
            <a:off x="2862072" y="3630168"/>
            <a:ext cx="207568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
            </a:r>
          </a:p>
        </p:txBody>
      </p:sp>
      <p:sp>
        <p:nvSpPr>
          <p:cNvPr id="25" name="Rectangle 24"/>
          <p:cNvSpPr/>
          <p:nvPr/>
        </p:nvSpPr>
        <p:spPr>
          <a:xfrm>
            <a:off x="1417320" y="3611880"/>
            <a:ext cx="7315" cy="153619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6" name="Rectangle 25"/>
          <p:cNvSpPr/>
          <p:nvPr/>
        </p:nvSpPr>
        <p:spPr>
          <a:xfrm>
            <a:off x="1828800" y="3611880"/>
            <a:ext cx="7315" cy="153619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7" name="Rectangle 26"/>
          <p:cNvSpPr/>
          <p:nvPr/>
        </p:nvSpPr>
        <p:spPr>
          <a:xfrm>
            <a:off x="2331720" y="3611880"/>
            <a:ext cx="7315" cy="153619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8" name="Rectangle 27"/>
          <p:cNvSpPr/>
          <p:nvPr/>
        </p:nvSpPr>
        <p:spPr>
          <a:xfrm>
            <a:off x="2788920" y="3611880"/>
            <a:ext cx="7315" cy="153619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9" name="Rectangle 28"/>
          <p:cNvSpPr/>
          <p:nvPr/>
        </p:nvSpPr>
        <p:spPr>
          <a:xfrm>
            <a:off x="914400" y="4039820"/>
            <a:ext cx="4023360"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0" name="TextBox 29"/>
          <p:cNvSpPr txBox="1"/>
          <p:nvPr/>
        </p:nvSpPr>
        <p:spPr>
          <a:xfrm>
            <a:off x="987552" y="3849624"/>
            <a:ext cx="42976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0612</a:t>
            </a:r>
          </a:p>
        </p:txBody>
      </p:sp>
      <p:sp>
        <p:nvSpPr>
          <p:cNvPr id="31" name="TextBox 30"/>
          <p:cNvSpPr txBox="1"/>
          <p:nvPr/>
        </p:nvSpPr>
        <p:spPr>
          <a:xfrm>
            <a:off x="1490472" y="3849624"/>
            <a:ext cx="33832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RKM</a:t>
            </a:r>
          </a:p>
        </p:txBody>
      </p:sp>
      <p:sp>
        <p:nvSpPr>
          <p:cNvPr id="32" name="TextBox 31"/>
          <p:cNvSpPr txBox="1"/>
          <p:nvPr/>
        </p:nvSpPr>
        <p:spPr>
          <a:xfrm>
            <a:off x="1901952" y="3849624"/>
            <a:ext cx="42976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M-12</a:t>
            </a:r>
          </a:p>
        </p:txBody>
      </p:sp>
      <p:sp>
        <p:nvSpPr>
          <p:cNvPr id="33" name="TextBox 32"/>
          <p:cNvSpPr txBox="1"/>
          <p:nvPr/>
        </p:nvSpPr>
        <p:spPr>
          <a:xfrm>
            <a:off x="2404872" y="3849624"/>
            <a:ext cx="38404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81%</a:t>
            </a:r>
          </a:p>
        </p:txBody>
      </p:sp>
      <p:sp>
        <p:nvSpPr>
          <p:cNvPr id="34" name="TextBox 33"/>
          <p:cNvSpPr txBox="1"/>
          <p:nvPr/>
        </p:nvSpPr>
        <p:spPr>
          <a:xfrm>
            <a:off x="2862072" y="3849624"/>
            <a:ext cx="207568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jam cleared</a:t>
            </a:r>
          </a:p>
        </p:txBody>
      </p:sp>
      <p:sp>
        <p:nvSpPr>
          <p:cNvPr id="35" name="Rectangle 34"/>
          <p:cNvSpPr/>
          <p:nvPr/>
        </p:nvSpPr>
        <p:spPr>
          <a:xfrm>
            <a:off x="850392" y="4087368"/>
            <a:ext cx="45720" cy="146304"/>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6" name="Rectangle 35"/>
          <p:cNvSpPr/>
          <p:nvPr/>
        </p:nvSpPr>
        <p:spPr>
          <a:xfrm>
            <a:off x="914400" y="4259276"/>
            <a:ext cx="4023360"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7" name="TextBox 36"/>
          <p:cNvSpPr txBox="1"/>
          <p:nvPr/>
        </p:nvSpPr>
        <p:spPr>
          <a:xfrm>
            <a:off x="987552" y="4069080"/>
            <a:ext cx="429768" cy="182880"/>
          </a:xfrm>
          <a:prstGeom prst="rect">
            <a:avLst/>
          </a:prstGeom>
          <a:noFill/>
        </p:spPr>
        <p:txBody>
          <a:bodyPr wrap="square" lIns="0" rIns="0" tIns="0" bIns="0" anchor="t">
            <a:spAutoFit/>
          </a:bodyPr>
          <a:lstStyle/>
          <a:p>
            <a:pPr algn="l">
              <a:lnSpc>
                <a:spcPct val="100000"/>
              </a:lnSpc>
            </a:pPr>
            <a:r>
              <a:rPr sz="1100" b="1" i="0">
                <a:solidFill>
                  <a:srgbClr val="E8ECF1"/>
                </a:solidFill>
                <a:latin typeface="Consolas"/>
              </a:rPr>
              <a:t>0635</a:t>
            </a:r>
          </a:p>
        </p:txBody>
      </p:sp>
      <p:sp>
        <p:nvSpPr>
          <p:cNvPr id="38" name="TextBox 37"/>
          <p:cNvSpPr txBox="1"/>
          <p:nvPr/>
        </p:nvSpPr>
        <p:spPr>
          <a:xfrm>
            <a:off x="1490472" y="4069080"/>
            <a:ext cx="338328" cy="182880"/>
          </a:xfrm>
          <a:prstGeom prst="rect">
            <a:avLst/>
          </a:prstGeom>
          <a:noFill/>
        </p:spPr>
        <p:txBody>
          <a:bodyPr wrap="square" lIns="0" rIns="0" tIns="0" bIns="0" anchor="t">
            <a:spAutoFit/>
          </a:bodyPr>
          <a:lstStyle/>
          <a:p>
            <a:pPr algn="l">
              <a:lnSpc>
                <a:spcPct val="100000"/>
              </a:lnSpc>
            </a:pPr>
            <a:r>
              <a:rPr sz="1100" b="1" i="0">
                <a:solidFill>
                  <a:srgbClr val="E8ECF1"/>
                </a:solidFill>
                <a:latin typeface="Consolas"/>
              </a:rPr>
              <a:t>??</a:t>
            </a:r>
          </a:p>
        </p:txBody>
      </p:sp>
      <p:sp>
        <p:nvSpPr>
          <p:cNvPr id="39" name="TextBox 38"/>
          <p:cNvSpPr txBox="1"/>
          <p:nvPr/>
        </p:nvSpPr>
        <p:spPr>
          <a:xfrm>
            <a:off x="1901952" y="4069080"/>
            <a:ext cx="429768" cy="182880"/>
          </a:xfrm>
          <a:prstGeom prst="rect">
            <a:avLst/>
          </a:prstGeom>
          <a:noFill/>
        </p:spPr>
        <p:txBody>
          <a:bodyPr wrap="square" lIns="0" rIns="0" tIns="0" bIns="0" anchor="t">
            <a:spAutoFit/>
          </a:bodyPr>
          <a:lstStyle/>
          <a:p>
            <a:pPr algn="l">
              <a:lnSpc>
                <a:spcPct val="100000"/>
              </a:lnSpc>
            </a:pPr>
            <a:r>
              <a:rPr sz="1100" b="1" i="0">
                <a:solidFill>
                  <a:srgbClr val="E8ECF1"/>
                </a:solidFill>
                <a:latin typeface="Consolas"/>
              </a:rPr>
              <a:t>M-15</a:t>
            </a:r>
          </a:p>
        </p:txBody>
      </p:sp>
      <p:sp>
        <p:nvSpPr>
          <p:cNvPr id="40" name="TextBox 39"/>
          <p:cNvSpPr txBox="1"/>
          <p:nvPr/>
        </p:nvSpPr>
        <p:spPr>
          <a:xfrm>
            <a:off x="2404872" y="4069080"/>
            <a:ext cx="384048" cy="182880"/>
          </a:xfrm>
          <a:prstGeom prst="rect">
            <a:avLst/>
          </a:prstGeom>
          <a:noFill/>
        </p:spPr>
        <p:txBody>
          <a:bodyPr wrap="square" lIns="0" rIns="0" tIns="0" bIns="0" anchor="t">
            <a:spAutoFit/>
          </a:bodyPr>
          <a:lstStyle/>
          <a:p>
            <a:pPr algn="l">
              <a:lnSpc>
                <a:spcPct val="100000"/>
              </a:lnSpc>
            </a:pPr>
            <a:r>
              <a:rPr sz="1100" b="1" i="0">
                <a:solidFill>
                  <a:srgbClr val="E8ECF1"/>
                </a:solidFill>
                <a:latin typeface="Consolas"/>
              </a:rPr>
              <a:t>—</a:t>
            </a:r>
          </a:p>
        </p:txBody>
      </p:sp>
      <p:sp>
        <p:nvSpPr>
          <p:cNvPr id="41" name="TextBox 40"/>
          <p:cNvSpPr txBox="1"/>
          <p:nvPr/>
        </p:nvSpPr>
        <p:spPr>
          <a:xfrm>
            <a:off x="2862072" y="4069080"/>
            <a:ext cx="2075688" cy="182880"/>
          </a:xfrm>
          <a:prstGeom prst="rect">
            <a:avLst/>
          </a:prstGeom>
          <a:noFill/>
        </p:spPr>
        <p:txBody>
          <a:bodyPr wrap="square" lIns="0" rIns="0" tIns="0" bIns="0" anchor="t">
            <a:spAutoFit/>
          </a:bodyPr>
          <a:lstStyle/>
          <a:p>
            <a:pPr algn="l">
              <a:lnSpc>
                <a:spcPct val="100000"/>
              </a:lnSpc>
            </a:pPr>
            <a:r>
              <a:rPr sz="1100" b="1" i="0">
                <a:solidFill>
                  <a:srgbClr val="E8ECF1"/>
                </a:solidFill>
                <a:latin typeface="Consolas"/>
              </a:rPr>
              <a:t>OFFLINE</a:t>
            </a:r>
          </a:p>
        </p:txBody>
      </p:sp>
      <p:sp>
        <p:nvSpPr>
          <p:cNvPr id="42" name="Rectangle 41"/>
          <p:cNvSpPr/>
          <p:nvPr/>
        </p:nvSpPr>
        <p:spPr>
          <a:xfrm>
            <a:off x="914400" y="4478732"/>
            <a:ext cx="4023360"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43" name="TextBox 42"/>
          <p:cNvSpPr txBox="1"/>
          <p:nvPr/>
        </p:nvSpPr>
        <p:spPr>
          <a:xfrm>
            <a:off x="987552" y="4288536"/>
            <a:ext cx="42976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0700</a:t>
            </a:r>
          </a:p>
        </p:txBody>
      </p:sp>
      <p:sp>
        <p:nvSpPr>
          <p:cNvPr id="44" name="TextBox 43"/>
          <p:cNvSpPr txBox="1"/>
          <p:nvPr/>
        </p:nvSpPr>
        <p:spPr>
          <a:xfrm>
            <a:off x="1490472" y="4288536"/>
            <a:ext cx="33832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TLN</a:t>
            </a:r>
          </a:p>
        </p:txBody>
      </p:sp>
      <p:sp>
        <p:nvSpPr>
          <p:cNvPr id="45" name="TextBox 44"/>
          <p:cNvSpPr txBox="1"/>
          <p:nvPr/>
        </p:nvSpPr>
        <p:spPr>
          <a:xfrm>
            <a:off x="1901952" y="4288536"/>
            <a:ext cx="42976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M-12</a:t>
            </a:r>
          </a:p>
        </p:txBody>
      </p:sp>
      <p:sp>
        <p:nvSpPr>
          <p:cNvPr id="46" name="TextBox 45"/>
          <p:cNvSpPr txBox="1"/>
          <p:nvPr/>
        </p:nvSpPr>
        <p:spPr>
          <a:xfrm>
            <a:off x="2404872" y="4288536"/>
            <a:ext cx="38404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82%</a:t>
            </a:r>
          </a:p>
        </p:txBody>
      </p:sp>
      <p:sp>
        <p:nvSpPr>
          <p:cNvPr id="47" name="TextBox 46"/>
          <p:cNvSpPr txBox="1"/>
          <p:nvPr/>
        </p:nvSpPr>
        <p:spPr>
          <a:xfrm>
            <a:off x="2862072" y="4288536"/>
            <a:ext cx="207568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shift chg</a:t>
            </a:r>
          </a:p>
        </p:txBody>
      </p:sp>
      <p:sp>
        <p:nvSpPr>
          <p:cNvPr id="48" name="Rectangle 47"/>
          <p:cNvSpPr/>
          <p:nvPr/>
        </p:nvSpPr>
        <p:spPr>
          <a:xfrm>
            <a:off x="914400" y="4698188"/>
            <a:ext cx="4023360"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49" name="TextBox 48"/>
          <p:cNvSpPr txBox="1"/>
          <p:nvPr/>
        </p:nvSpPr>
        <p:spPr>
          <a:xfrm>
            <a:off x="987552" y="4507992"/>
            <a:ext cx="42976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0701</a:t>
            </a:r>
          </a:p>
        </p:txBody>
      </p:sp>
      <p:sp>
        <p:nvSpPr>
          <p:cNvPr id="50" name="TextBox 49"/>
          <p:cNvSpPr txBox="1"/>
          <p:nvPr/>
        </p:nvSpPr>
        <p:spPr>
          <a:xfrm>
            <a:off x="1490472" y="4507992"/>
            <a:ext cx="33832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TLN</a:t>
            </a:r>
          </a:p>
        </p:txBody>
      </p:sp>
      <p:sp>
        <p:nvSpPr>
          <p:cNvPr id="51" name="TextBox 50"/>
          <p:cNvSpPr txBox="1"/>
          <p:nvPr/>
        </p:nvSpPr>
        <p:spPr>
          <a:xfrm>
            <a:off x="1901952" y="4507992"/>
            <a:ext cx="42976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M-15</a:t>
            </a:r>
          </a:p>
        </p:txBody>
      </p:sp>
      <p:sp>
        <p:nvSpPr>
          <p:cNvPr id="52" name="TextBox 51"/>
          <p:cNvSpPr txBox="1"/>
          <p:nvPr/>
        </p:nvSpPr>
        <p:spPr>
          <a:xfrm>
            <a:off x="2404872" y="4507992"/>
            <a:ext cx="38404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78%</a:t>
            </a:r>
          </a:p>
        </p:txBody>
      </p:sp>
      <p:sp>
        <p:nvSpPr>
          <p:cNvPr id="53" name="TextBox 52"/>
          <p:cNvSpPr txBox="1"/>
          <p:nvPr/>
        </p:nvSpPr>
        <p:spPr>
          <a:xfrm>
            <a:off x="2862072" y="4507992"/>
            <a:ext cx="207568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retry</a:t>
            </a:r>
          </a:p>
        </p:txBody>
      </p:sp>
      <p:sp>
        <p:nvSpPr>
          <p:cNvPr id="54" name="Rectangle 53"/>
          <p:cNvSpPr/>
          <p:nvPr/>
        </p:nvSpPr>
        <p:spPr>
          <a:xfrm>
            <a:off x="914400" y="4917644"/>
            <a:ext cx="4023360"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55" name="TextBox 54"/>
          <p:cNvSpPr txBox="1"/>
          <p:nvPr/>
        </p:nvSpPr>
        <p:spPr>
          <a:xfrm>
            <a:off x="987552" y="4727448"/>
            <a:ext cx="42976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0712</a:t>
            </a:r>
          </a:p>
        </p:txBody>
      </p:sp>
      <p:sp>
        <p:nvSpPr>
          <p:cNvPr id="56" name="TextBox 55"/>
          <p:cNvSpPr txBox="1"/>
          <p:nvPr/>
        </p:nvSpPr>
        <p:spPr>
          <a:xfrm>
            <a:off x="1490472" y="4727448"/>
            <a:ext cx="33832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TLN</a:t>
            </a:r>
          </a:p>
        </p:txBody>
      </p:sp>
      <p:sp>
        <p:nvSpPr>
          <p:cNvPr id="57" name="TextBox 56"/>
          <p:cNvSpPr txBox="1"/>
          <p:nvPr/>
        </p:nvSpPr>
        <p:spPr>
          <a:xfrm>
            <a:off x="1901952" y="4727448"/>
            <a:ext cx="42976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M-15</a:t>
            </a:r>
          </a:p>
        </p:txBody>
      </p:sp>
      <p:sp>
        <p:nvSpPr>
          <p:cNvPr id="58" name="TextBox 57"/>
          <p:cNvSpPr txBox="1"/>
          <p:nvPr/>
        </p:nvSpPr>
        <p:spPr>
          <a:xfrm>
            <a:off x="2404872" y="4727448"/>
            <a:ext cx="38404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76%</a:t>
            </a:r>
          </a:p>
        </p:txBody>
      </p:sp>
      <p:sp>
        <p:nvSpPr>
          <p:cNvPr id="59" name="TextBox 58"/>
          <p:cNvSpPr txBox="1"/>
          <p:nvPr/>
        </p:nvSpPr>
        <p:spPr>
          <a:xfrm>
            <a:off x="2862072" y="4727448"/>
            <a:ext cx="2075688" cy="182880"/>
          </a:xfrm>
          <a:prstGeom prst="rect">
            <a:avLst/>
          </a:prstGeom>
          <a:noFill/>
        </p:spPr>
        <p:txBody>
          <a:bodyPr wrap="square" lIns="0" rIns="0" tIns="0" bIns="0" anchor="t">
            <a:spAutoFit/>
          </a:bodyPr>
          <a:lstStyle/>
          <a:p>
            <a:pPr algn="l">
              <a:lnSpc>
                <a:spcPct val="100000"/>
              </a:lnSpc>
            </a:pPr>
            <a:r>
              <a:rPr sz="1000" b="0" i="0">
                <a:solidFill>
                  <a:srgbClr val="A8B3BD"/>
                </a:solidFill>
                <a:latin typeface="Consolas"/>
              </a:rPr>
              <a:t/>
            </a:r>
          </a:p>
        </p:txBody>
      </p:sp>
      <p:sp>
        <p:nvSpPr>
          <p:cNvPr id="60" name="Rectangle 59"/>
          <p:cNvSpPr/>
          <p:nvPr/>
        </p:nvSpPr>
        <p:spPr>
          <a:xfrm>
            <a:off x="850392" y="4965192"/>
            <a:ext cx="45720" cy="146304"/>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61" name="Rectangle 60"/>
          <p:cNvSpPr/>
          <p:nvPr/>
        </p:nvSpPr>
        <p:spPr>
          <a:xfrm>
            <a:off x="914400" y="5137100"/>
            <a:ext cx="4023360" cy="10972"/>
          </a:xfrm>
          <a:prstGeom prst="rect">
            <a:avLst/>
          </a:prstGeom>
          <a:solidFill>
            <a:srgbClr val="4A556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62" name="TextBox 61"/>
          <p:cNvSpPr txBox="1"/>
          <p:nvPr/>
        </p:nvSpPr>
        <p:spPr>
          <a:xfrm>
            <a:off x="987552" y="4946904"/>
            <a:ext cx="429768" cy="182880"/>
          </a:xfrm>
          <a:prstGeom prst="rect">
            <a:avLst/>
          </a:prstGeom>
          <a:noFill/>
        </p:spPr>
        <p:txBody>
          <a:bodyPr wrap="square" lIns="0" rIns="0" tIns="0" bIns="0" anchor="t">
            <a:spAutoFit/>
          </a:bodyPr>
          <a:lstStyle/>
          <a:p>
            <a:pPr algn="l">
              <a:lnSpc>
                <a:spcPct val="100000"/>
              </a:lnSpc>
            </a:pPr>
            <a:r>
              <a:rPr sz="1100" b="1" i="0">
                <a:solidFill>
                  <a:srgbClr val="E8ECF1"/>
                </a:solidFill>
                <a:latin typeface="Consolas"/>
              </a:rPr>
              <a:t>0830</a:t>
            </a:r>
          </a:p>
        </p:txBody>
      </p:sp>
      <p:sp>
        <p:nvSpPr>
          <p:cNvPr id="63" name="TextBox 62"/>
          <p:cNvSpPr txBox="1"/>
          <p:nvPr/>
        </p:nvSpPr>
        <p:spPr>
          <a:xfrm>
            <a:off x="1490472" y="4946904"/>
            <a:ext cx="338328" cy="182880"/>
          </a:xfrm>
          <a:prstGeom prst="rect">
            <a:avLst/>
          </a:prstGeom>
          <a:noFill/>
        </p:spPr>
        <p:txBody>
          <a:bodyPr wrap="square" lIns="0" rIns="0" tIns="0" bIns="0" anchor="t">
            <a:spAutoFit/>
          </a:bodyPr>
          <a:lstStyle/>
          <a:p>
            <a:pPr algn="l">
              <a:lnSpc>
                <a:spcPct val="100000"/>
              </a:lnSpc>
            </a:pPr>
            <a:r>
              <a:rPr sz="1100" b="1" i="0">
                <a:solidFill>
                  <a:srgbClr val="E8ECF1"/>
                </a:solidFill>
                <a:latin typeface="Consolas"/>
              </a:rPr>
              <a:t>TLN</a:t>
            </a:r>
          </a:p>
        </p:txBody>
      </p:sp>
      <p:sp>
        <p:nvSpPr>
          <p:cNvPr id="64" name="TextBox 63"/>
          <p:cNvSpPr txBox="1"/>
          <p:nvPr/>
        </p:nvSpPr>
        <p:spPr>
          <a:xfrm>
            <a:off x="1901952" y="4946904"/>
            <a:ext cx="429768" cy="182880"/>
          </a:xfrm>
          <a:prstGeom prst="rect">
            <a:avLst/>
          </a:prstGeom>
          <a:noFill/>
        </p:spPr>
        <p:txBody>
          <a:bodyPr wrap="square" lIns="0" rIns="0" tIns="0" bIns="0" anchor="t">
            <a:spAutoFit/>
          </a:bodyPr>
          <a:lstStyle/>
          <a:p>
            <a:pPr algn="l">
              <a:lnSpc>
                <a:spcPct val="100000"/>
              </a:lnSpc>
            </a:pPr>
            <a:r>
              <a:rPr sz="1100" b="1" i="0">
                <a:solidFill>
                  <a:srgbClr val="E8ECF1"/>
                </a:solidFill>
                <a:latin typeface="Consolas"/>
              </a:rPr>
              <a:t>M-08</a:t>
            </a:r>
          </a:p>
        </p:txBody>
      </p:sp>
      <p:sp>
        <p:nvSpPr>
          <p:cNvPr id="65" name="TextBox 64"/>
          <p:cNvSpPr txBox="1"/>
          <p:nvPr/>
        </p:nvSpPr>
        <p:spPr>
          <a:xfrm>
            <a:off x="2404872" y="4946904"/>
            <a:ext cx="384048" cy="182880"/>
          </a:xfrm>
          <a:prstGeom prst="rect">
            <a:avLst/>
          </a:prstGeom>
          <a:noFill/>
        </p:spPr>
        <p:txBody>
          <a:bodyPr wrap="square" lIns="0" rIns="0" tIns="0" bIns="0" anchor="t">
            <a:spAutoFit/>
          </a:bodyPr>
          <a:lstStyle/>
          <a:p>
            <a:pPr algn="l">
              <a:lnSpc>
                <a:spcPct val="100000"/>
              </a:lnSpc>
            </a:pPr>
            <a:r>
              <a:rPr sz="1100" b="1" i="0">
                <a:solidFill>
                  <a:srgbClr val="E8ECF1"/>
                </a:solidFill>
                <a:latin typeface="Consolas"/>
              </a:rPr>
              <a:t>—</a:t>
            </a:r>
          </a:p>
        </p:txBody>
      </p:sp>
      <p:sp>
        <p:nvSpPr>
          <p:cNvPr id="66" name="TextBox 65"/>
          <p:cNvSpPr txBox="1"/>
          <p:nvPr/>
        </p:nvSpPr>
        <p:spPr>
          <a:xfrm>
            <a:off x="2862072" y="4946904"/>
            <a:ext cx="2075688" cy="182880"/>
          </a:xfrm>
          <a:prstGeom prst="rect">
            <a:avLst/>
          </a:prstGeom>
          <a:noFill/>
        </p:spPr>
        <p:txBody>
          <a:bodyPr wrap="square" lIns="0" rIns="0" tIns="0" bIns="0" anchor="t">
            <a:spAutoFit/>
          </a:bodyPr>
          <a:lstStyle/>
          <a:p>
            <a:pPr algn="l">
              <a:lnSpc>
                <a:spcPct val="100000"/>
              </a:lnSpc>
            </a:pPr>
            <a:r>
              <a:rPr sz="1100" b="1" i="0">
                <a:solidFill>
                  <a:srgbClr val="E8ECF1"/>
                </a:solidFill>
                <a:latin typeface="Consolas"/>
              </a:rPr>
              <a:t>down 47min</a:t>
            </a:r>
          </a:p>
        </p:txBody>
      </p:sp>
      <p:sp>
        <p:nvSpPr>
          <p:cNvPr id="67" name="TextBox 66"/>
          <p:cNvSpPr txBox="1"/>
          <p:nvPr/>
        </p:nvSpPr>
        <p:spPr>
          <a:xfrm>
            <a:off x="914400" y="5212080"/>
            <a:ext cx="4023360" cy="320040"/>
          </a:xfrm>
          <a:prstGeom prst="rect">
            <a:avLst/>
          </a:prstGeom>
          <a:noFill/>
        </p:spPr>
        <p:txBody>
          <a:bodyPr wrap="square" lIns="0" rIns="0" tIns="0" bIns="0" anchor="t">
            <a:spAutoFit/>
          </a:bodyPr>
          <a:lstStyle/>
          <a:p>
            <a:pPr algn="l">
              <a:lnSpc>
                <a:spcPct val="115000"/>
              </a:lnSpc>
            </a:pPr>
            <a:r>
              <a:rPr sz="1200" b="0" i="1">
                <a:solidFill>
                  <a:srgbClr val="A8B3BD"/>
                </a:solidFill>
                <a:latin typeface="Inter"/>
              </a:rPr>
              <a:t>Tribal knowledge in cells. No timestamps you can trust.</a:t>
            </a:r>
          </a:p>
        </p:txBody>
      </p:sp>
      <p:sp>
        <p:nvSpPr>
          <p:cNvPr id="68" name="TextBox 67"/>
          <p:cNvSpPr txBox="1"/>
          <p:nvPr/>
        </p:nvSpPr>
        <p:spPr>
          <a:xfrm>
            <a:off x="5852160" y="2468880"/>
            <a:ext cx="5486400" cy="274320"/>
          </a:xfrm>
          <a:prstGeom prst="rect">
            <a:avLst/>
          </a:prstGeom>
          <a:noFill/>
        </p:spPr>
        <p:txBody>
          <a:bodyPr wrap="square" lIns="0" rIns="0" tIns="0" bIns="0" anchor="t">
            <a:spAutoFit/>
          </a:bodyPr>
          <a:lstStyle/>
          <a:p>
            <a:pPr algn="l">
              <a:lnSpc>
                <a:spcPct val="115000"/>
              </a:lnSpc>
            </a:pPr>
            <a:r>
              <a:rPr sz="1100" b="1" i="0" spc="250">
                <a:solidFill>
                  <a:srgbClr val="00A0E0"/>
                </a:solidFill>
                <a:latin typeface="Inter"/>
              </a:rPr>
              <a:t>WITH THE PLATFORM</a:t>
            </a:r>
          </a:p>
        </p:txBody>
      </p:sp>
      <p:sp>
        <p:nvSpPr>
          <p:cNvPr id="69" name="Rectangle 68"/>
          <p:cNvSpPr/>
          <p:nvPr/>
        </p:nvSpPr>
        <p:spPr>
          <a:xfrm>
            <a:off x="5852160" y="3118104"/>
            <a:ext cx="128016" cy="128016"/>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70" name="TextBox 69"/>
          <p:cNvSpPr txBox="1"/>
          <p:nvPr/>
        </p:nvSpPr>
        <p:spPr>
          <a:xfrm>
            <a:off x="6144768" y="2971800"/>
            <a:ext cx="5029200" cy="292608"/>
          </a:xfrm>
          <a:prstGeom prst="rect">
            <a:avLst/>
          </a:prstGeom>
          <a:noFill/>
        </p:spPr>
        <p:txBody>
          <a:bodyPr wrap="square" lIns="0" rIns="0" tIns="0" bIns="0" anchor="t">
            <a:spAutoFit/>
          </a:bodyPr>
          <a:lstStyle/>
          <a:p>
            <a:pPr algn="l">
              <a:lnSpc>
                <a:spcPct val="115000"/>
              </a:lnSpc>
            </a:pPr>
            <a:r>
              <a:rPr sz="1500" b="1" i="0">
                <a:solidFill>
                  <a:srgbClr val="E8ECF1"/>
                </a:solidFill>
                <a:latin typeface="Inter"/>
              </a:rPr>
              <a:t>Trusted timestamps</a:t>
            </a:r>
          </a:p>
        </p:txBody>
      </p:sp>
      <p:sp>
        <p:nvSpPr>
          <p:cNvPr id="71" name="TextBox 70"/>
          <p:cNvSpPr txBox="1"/>
          <p:nvPr/>
        </p:nvSpPr>
        <p:spPr>
          <a:xfrm>
            <a:off x="6144768" y="3246120"/>
            <a:ext cx="5029200" cy="292608"/>
          </a:xfrm>
          <a:prstGeom prst="rect">
            <a:avLst/>
          </a:prstGeom>
          <a:noFill/>
        </p:spPr>
        <p:txBody>
          <a:bodyPr wrap="square" lIns="0" rIns="0" tIns="0" bIns="0" anchor="t">
            <a:spAutoFit/>
          </a:bodyPr>
          <a:lstStyle/>
          <a:p>
            <a:pPr algn="l">
              <a:lnSpc>
                <a:spcPct val="115000"/>
              </a:lnSpc>
            </a:pPr>
            <a:r>
              <a:rPr sz="1200" b="0" i="0">
                <a:solidFill>
                  <a:srgbClr val="A8B3BD"/>
                </a:solidFill>
                <a:latin typeface="Inter"/>
              </a:rPr>
              <a:t>Captured at the controller — not transcribed from a clipboard.</a:t>
            </a:r>
          </a:p>
        </p:txBody>
      </p:sp>
      <p:sp>
        <p:nvSpPr>
          <p:cNvPr id="72" name="Rectangle 71"/>
          <p:cNvSpPr/>
          <p:nvPr/>
        </p:nvSpPr>
        <p:spPr>
          <a:xfrm>
            <a:off x="5852160" y="3721608"/>
            <a:ext cx="128016" cy="128016"/>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73" name="TextBox 72"/>
          <p:cNvSpPr txBox="1"/>
          <p:nvPr/>
        </p:nvSpPr>
        <p:spPr>
          <a:xfrm>
            <a:off x="6144768" y="3575304"/>
            <a:ext cx="5029200" cy="292608"/>
          </a:xfrm>
          <a:prstGeom prst="rect">
            <a:avLst/>
          </a:prstGeom>
          <a:noFill/>
        </p:spPr>
        <p:txBody>
          <a:bodyPr wrap="square" lIns="0" rIns="0" tIns="0" bIns="0" anchor="t">
            <a:spAutoFit/>
          </a:bodyPr>
          <a:lstStyle/>
          <a:p>
            <a:pPr algn="l">
              <a:lnSpc>
                <a:spcPct val="115000"/>
              </a:lnSpc>
            </a:pPr>
            <a:r>
              <a:rPr sz="1500" b="1" i="0">
                <a:solidFill>
                  <a:srgbClr val="E8ECF1"/>
                </a:solidFill>
                <a:latin typeface="Inter"/>
              </a:rPr>
              <a:t>Auditable OEE</a:t>
            </a:r>
          </a:p>
        </p:txBody>
      </p:sp>
      <p:sp>
        <p:nvSpPr>
          <p:cNvPr id="74" name="TextBox 73"/>
          <p:cNvSpPr txBox="1"/>
          <p:nvPr/>
        </p:nvSpPr>
        <p:spPr>
          <a:xfrm>
            <a:off x="6144768" y="3849624"/>
            <a:ext cx="5029200" cy="292608"/>
          </a:xfrm>
          <a:prstGeom prst="rect">
            <a:avLst/>
          </a:prstGeom>
          <a:noFill/>
        </p:spPr>
        <p:txBody>
          <a:bodyPr wrap="square" lIns="0" rIns="0" tIns="0" bIns="0" anchor="t">
            <a:spAutoFit/>
          </a:bodyPr>
          <a:lstStyle/>
          <a:p>
            <a:pPr algn="l">
              <a:lnSpc>
                <a:spcPct val="115000"/>
              </a:lnSpc>
            </a:pPr>
            <a:r>
              <a:rPr sz="1200" b="0" i="0">
                <a:solidFill>
                  <a:srgbClr val="A8B3BD"/>
                </a:solidFill>
                <a:latin typeface="Inter"/>
              </a:rPr>
              <a:t>Segment-based math you can show an auditor.</a:t>
            </a:r>
          </a:p>
        </p:txBody>
      </p:sp>
      <p:sp>
        <p:nvSpPr>
          <p:cNvPr id="75" name="Rectangle 74"/>
          <p:cNvSpPr/>
          <p:nvPr/>
        </p:nvSpPr>
        <p:spPr>
          <a:xfrm>
            <a:off x="5852160" y="4325112"/>
            <a:ext cx="128016" cy="128016"/>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76" name="TextBox 75"/>
          <p:cNvSpPr txBox="1"/>
          <p:nvPr/>
        </p:nvSpPr>
        <p:spPr>
          <a:xfrm>
            <a:off x="6144768" y="4178808"/>
            <a:ext cx="5029200" cy="292608"/>
          </a:xfrm>
          <a:prstGeom prst="rect">
            <a:avLst/>
          </a:prstGeom>
          <a:noFill/>
        </p:spPr>
        <p:txBody>
          <a:bodyPr wrap="square" lIns="0" rIns="0" tIns="0" bIns="0" anchor="t">
            <a:spAutoFit/>
          </a:bodyPr>
          <a:lstStyle/>
          <a:p>
            <a:pPr algn="l">
              <a:lnSpc>
                <a:spcPct val="115000"/>
              </a:lnSpc>
            </a:pPr>
            <a:r>
              <a:rPr sz="1500" b="1" i="0">
                <a:solidFill>
                  <a:srgbClr val="E8ECF1"/>
                </a:solidFill>
                <a:latin typeface="Inter"/>
              </a:rPr>
              <a:t>Persistent alarm history</a:t>
            </a:r>
          </a:p>
        </p:txBody>
      </p:sp>
      <p:sp>
        <p:nvSpPr>
          <p:cNvPr id="77" name="TextBox 76"/>
          <p:cNvSpPr txBox="1"/>
          <p:nvPr/>
        </p:nvSpPr>
        <p:spPr>
          <a:xfrm>
            <a:off x="6144768" y="4453128"/>
            <a:ext cx="5029200" cy="292608"/>
          </a:xfrm>
          <a:prstGeom prst="rect">
            <a:avLst/>
          </a:prstGeom>
          <a:noFill/>
        </p:spPr>
        <p:txBody>
          <a:bodyPr wrap="square" lIns="0" rIns="0" tIns="0" bIns="0" anchor="t">
            <a:spAutoFit/>
          </a:bodyPr>
          <a:lstStyle/>
          <a:p>
            <a:pPr algn="l">
              <a:lnSpc>
                <a:spcPct val="115000"/>
              </a:lnSpc>
            </a:pPr>
            <a:r>
              <a:rPr sz="1200" b="0" i="0">
                <a:solidFill>
                  <a:srgbClr val="A8B3BD"/>
                </a:solidFill>
                <a:latin typeface="Inter"/>
              </a:rPr>
              <a:t>Every fault on the record.</a:t>
            </a:r>
          </a:p>
        </p:txBody>
      </p:sp>
      <p:sp>
        <p:nvSpPr>
          <p:cNvPr id="78" name="Rectangle 77"/>
          <p:cNvSpPr/>
          <p:nvPr/>
        </p:nvSpPr>
        <p:spPr>
          <a:xfrm>
            <a:off x="5852160" y="4928616"/>
            <a:ext cx="128016" cy="128016"/>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79" name="TextBox 78"/>
          <p:cNvSpPr txBox="1"/>
          <p:nvPr/>
        </p:nvSpPr>
        <p:spPr>
          <a:xfrm>
            <a:off x="6144768" y="4782312"/>
            <a:ext cx="5029200" cy="292608"/>
          </a:xfrm>
          <a:prstGeom prst="rect">
            <a:avLst/>
          </a:prstGeom>
          <a:noFill/>
        </p:spPr>
        <p:txBody>
          <a:bodyPr wrap="square" lIns="0" rIns="0" tIns="0" bIns="0" anchor="t">
            <a:spAutoFit/>
          </a:bodyPr>
          <a:lstStyle/>
          <a:p>
            <a:pPr algn="l">
              <a:lnSpc>
                <a:spcPct val="115000"/>
              </a:lnSpc>
            </a:pPr>
            <a:r>
              <a:rPr sz="1500" b="1" i="0">
                <a:solidFill>
                  <a:srgbClr val="E8ECF1"/>
                </a:solidFill>
                <a:latin typeface="Inter"/>
              </a:rPr>
              <a:t>Unified machine visibility</a:t>
            </a:r>
          </a:p>
        </p:txBody>
      </p:sp>
      <p:sp>
        <p:nvSpPr>
          <p:cNvPr id="80" name="TextBox 79"/>
          <p:cNvSpPr txBox="1"/>
          <p:nvPr/>
        </p:nvSpPr>
        <p:spPr>
          <a:xfrm>
            <a:off x="6144768" y="5056632"/>
            <a:ext cx="5029200" cy="292608"/>
          </a:xfrm>
          <a:prstGeom prst="rect">
            <a:avLst/>
          </a:prstGeom>
          <a:noFill/>
        </p:spPr>
        <p:txBody>
          <a:bodyPr wrap="square" lIns="0" rIns="0" tIns="0" bIns="0" anchor="t">
            <a:spAutoFit/>
          </a:bodyPr>
          <a:lstStyle/>
          <a:p>
            <a:pPr algn="l">
              <a:lnSpc>
                <a:spcPct val="115000"/>
              </a:lnSpc>
            </a:pPr>
            <a:r>
              <a:rPr sz="1200" b="0" i="0">
                <a:solidFill>
                  <a:srgbClr val="A8B3BD"/>
                </a:solidFill>
                <a:latin typeface="Inter"/>
              </a:rPr>
              <a:t>One view across CNCs, PLCs, meters.</a:t>
            </a:r>
          </a:p>
        </p:txBody>
      </p:sp>
      <p:sp>
        <p:nvSpPr>
          <p:cNvPr id="81" name="Rectangle 80"/>
          <p:cNvSpPr/>
          <p:nvPr/>
        </p:nvSpPr>
        <p:spPr>
          <a:xfrm>
            <a:off x="5852160" y="5532120"/>
            <a:ext cx="128016" cy="128016"/>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82" name="TextBox 81"/>
          <p:cNvSpPr txBox="1"/>
          <p:nvPr/>
        </p:nvSpPr>
        <p:spPr>
          <a:xfrm>
            <a:off x="6144768" y="5385816"/>
            <a:ext cx="5029200" cy="292608"/>
          </a:xfrm>
          <a:prstGeom prst="rect">
            <a:avLst/>
          </a:prstGeom>
          <a:noFill/>
        </p:spPr>
        <p:txBody>
          <a:bodyPr wrap="square" lIns="0" rIns="0" tIns="0" bIns="0" anchor="t">
            <a:spAutoFit/>
          </a:bodyPr>
          <a:lstStyle/>
          <a:p>
            <a:pPr algn="l">
              <a:lnSpc>
                <a:spcPct val="115000"/>
              </a:lnSpc>
            </a:pPr>
            <a:r>
              <a:rPr sz="1500" b="1" i="0">
                <a:solidFill>
                  <a:srgbClr val="E8ECF1"/>
                </a:solidFill>
                <a:latin typeface="Inter"/>
              </a:rPr>
              <a:t>Centralized workflows</a:t>
            </a:r>
          </a:p>
        </p:txBody>
      </p:sp>
      <p:sp>
        <p:nvSpPr>
          <p:cNvPr id="83" name="TextBox 82"/>
          <p:cNvSpPr txBox="1"/>
          <p:nvPr/>
        </p:nvSpPr>
        <p:spPr>
          <a:xfrm>
            <a:off x="6144768" y="5660136"/>
            <a:ext cx="5029200" cy="292608"/>
          </a:xfrm>
          <a:prstGeom prst="rect">
            <a:avLst/>
          </a:prstGeom>
          <a:noFill/>
        </p:spPr>
        <p:txBody>
          <a:bodyPr wrap="square" lIns="0" rIns="0" tIns="0" bIns="0" anchor="t">
            <a:spAutoFit/>
          </a:bodyPr>
          <a:lstStyle/>
          <a:p>
            <a:pPr algn="l">
              <a:lnSpc>
                <a:spcPct val="115000"/>
              </a:lnSpc>
            </a:pPr>
            <a:r>
              <a:rPr sz="1200" b="0" i="0">
                <a:solidFill>
                  <a:srgbClr val="A8B3BD"/>
                </a:solidFill>
                <a:latin typeface="Inter"/>
              </a:rPr>
              <a:t>Shift reports as a record — not a phone call.</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A1F26"/>
        </a:solidFill>
        <a:effectLst/>
      </p:bgPr>
    </p:bg>
    <p:spTree>
      <p:nvGrpSpPr>
        <p:cNvPr id="1" name=""/>
        <p:cNvGrpSpPr/>
        <p:nvPr/>
      </p:nvGrpSpPr>
      <p:grpSpPr/>
      <p:sp>
        <p:nvSpPr>
          <p:cNvPr id="2" name="Rectangle 1"/>
          <p:cNvSpPr/>
          <p:nvPr/>
        </p:nvSpPr>
        <p:spPr>
          <a:xfrm>
            <a:off x="0" y="0"/>
            <a:ext cx="73152" cy="6858000"/>
          </a:xfrm>
          <a:prstGeom prst="rect">
            <a:avLst/>
          </a:prstGeom>
          <a:solidFill>
            <a:srgbClr val="00A0E0"/>
          </a:solidFill>
          <a:ln>
            <a:no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3" name="TextBox 2"/>
          <p:cNvSpPr txBox="1"/>
          <p:nvPr/>
        </p:nvSpPr>
        <p:spPr>
          <a:xfrm>
            <a:off x="365760" y="6446520"/>
            <a:ext cx="6400800" cy="274320"/>
          </a:xfrm>
          <a:prstGeom prst="rect">
            <a:avLst/>
          </a:prstGeom>
          <a:noFill/>
        </p:spPr>
        <p:txBody>
          <a:bodyPr wrap="square" lIns="0" rIns="0" tIns="0" bIns="0" anchor="t">
            <a:spAutoFit/>
          </a:bodyPr>
          <a:lstStyle/>
          <a:p>
            <a:pPr algn="l">
              <a:lnSpc>
                <a:spcPct val="115000"/>
              </a:lnSpc>
            </a:pPr>
            <a:r>
              <a:rPr sz="900" b="0" i="0" spc="220">
                <a:solidFill>
                  <a:srgbClr val="A8B3BD"/>
                </a:solidFill>
                <a:latin typeface="Inter"/>
              </a:rPr>
              <a:t>ELPIS  ·  INDUSTRIAL INTELLIGENCE PLATFORM</a:t>
            </a:r>
          </a:p>
        </p:txBody>
      </p:sp>
      <p:sp>
        <p:nvSpPr>
          <p:cNvPr id="4" name="TextBox 3"/>
          <p:cNvSpPr txBox="1"/>
          <p:nvPr/>
        </p:nvSpPr>
        <p:spPr>
          <a:xfrm>
            <a:off x="10789920" y="6446520"/>
            <a:ext cx="1097280" cy="274320"/>
          </a:xfrm>
          <a:prstGeom prst="rect">
            <a:avLst/>
          </a:prstGeom>
          <a:noFill/>
        </p:spPr>
        <p:txBody>
          <a:bodyPr wrap="square" lIns="0" rIns="0" tIns="0" bIns="0" anchor="t">
            <a:spAutoFit/>
          </a:bodyPr>
          <a:lstStyle/>
          <a:p>
            <a:pPr algn="r">
              <a:lnSpc>
                <a:spcPct val="115000"/>
              </a:lnSpc>
            </a:pPr>
            <a:r>
              <a:rPr sz="900" b="0" i="0" spc="150">
                <a:solidFill>
                  <a:srgbClr val="A8B3BD"/>
                </a:solidFill>
                <a:latin typeface="Inter"/>
              </a:rPr>
              <a:t>09 / 14</a:t>
            </a:r>
          </a:p>
        </p:txBody>
      </p:sp>
      <p:sp>
        <p:nvSpPr>
          <p:cNvPr id="5" name="TextBox 4"/>
          <p:cNvSpPr txBox="1"/>
          <p:nvPr/>
        </p:nvSpPr>
        <p:spPr>
          <a:xfrm>
            <a:off x="640080" y="457200"/>
            <a:ext cx="7315200" cy="320040"/>
          </a:xfrm>
          <a:prstGeom prst="rect">
            <a:avLst/>
          </a:prstGeom>
          <a:noFill/>
        </p:spPr>
        <p:txBody>
          <a:bodyPr wrap="square" lIns="0" rIns="0" tIns="0" bIns="0" anchor="t">
            <a:spAutoFit/>
          </a:bodyPr>
          <a:lstStyle/>
          <a:p>
            <a:pPr algn="l">
              <a:lnSpc>
                <a:spcPct val="115000"/>
              </a:lnSpc>
            </a:pPr>
            <a:r>
              <a:rPr sz="1100" b="1" i="0" spc="300">
                <a:solidFill>
                  <a:srgbClr val="A8B3BD"/>
                </a:solidFill>
                <a:latin typeface="Inter"/>
              </a:rPr>
              <a:t>CONNECTIVITY COVERAGE</a:t>
            </a:r>
          </a:p>
        </p:txBody>
      </p:sp>
      <p:sp>
        <p:nvSpPr>
          <p:cNvPr id="6" name="TextBox 5"/>
          <p:cNvSpPr txBox="1"/>
          <p:nvPr/>
        </p:nvSpPr>
        <p:spPr>
          <a:xfrm>
            <a:off x="640080" y="868680"/>
            <a:ext cx="10881360" cy="822960"/>
          </a:xfrm>
          <a:prstGeom prst="rect">
            <a:avLst/>
          </a:prstGeom>
          <a:noFill/>
        </p:spPr>
        <p:txBody>
          <a:bodyPr wrap="square" lIns="0" rIns="0" tIns="0" bIns="0" anchor="t">
            <a:spAutoFit/>
          </a:bodyPr>
          <a:lstStyle/>
          <a:p>
            <a:pPr algn="l">
              <a:lnSpc>
                <a:spcPct val="110000"/>
              </a:lnSpc>
            </a:pPr>
            <a:r>
              <a:rPr sz="3000" b="1" i="0">
                <a:solidFill>
                  <a:srgbClr val="FFFFFF"/>
                </a:solidFill>
                <a:latin typeface="Inter"/>
              </a:rPr>
              <a:t>We support the protocols your controllers already speak.</a:t>
            </a:r>
          </a:p>
        </p:txBody>
      </p:sp>
      <p:sp>
        <p:nvSpPr>
          <p:cNvPr id="7" name="Rectangle 6"/>
          <p:cNvSpPr/>
          <p:nvPr/>
        </p:nvSpPr>
        <p:spPr>
          <a:xfrm>
            <a:off x="640080" y="2103120"/>
            <a:ext cx="5394960" cy="1645920"/>
          </a:xfrm>
          <a:prstGeom prst="rect">
            <a:avLst/>
          </a:prstGeom>
          <a:solidFill>
            <a:srgbClr val="2A2F36"/>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8" name="TextBox 7"/>
          <p:cNvSpPr txBox="1"/>
          <p:nvPr/>
        </p:nvSpPr>
        <p:spPr>
          <a:xfrm>
            <a:off x="960120" y="2331720"/>
            <a:ext cx="2743200" cy="274320"/>
          </a:xfrm>
          <a:prstGeom prst="rect">
            <a:avLst/>
          </a:prstGeom>
          <a:noFill/>
        </p:spPr>
        <p:txBody>
          <a:bodyPr wrap="square" lIns="0" rIns="0" tIns="0" bIns="0" anchor="t">
            <a:spAutoFit/>
          </a:bodyPr>
          <a:lstStyle/>
          <a:p>
            <a:pPr algn="l">
              <a:lnSpc>
                <a:spcPct val="115000"/>
              </a:lnSpc>
            </a:pPr>
            <a:r>
              <a:rPr sz="1000" b="1" i="0" spc="300">
                <a:solidFill>
                  <a:srgbClr val="00A0E0"/>
                </a:solidFill>
                <a:latin typeface="Inter"/>
              </a:rPr>
              <a:t>SOUTHBOUND</a:t>
            </a:r>
          </a:p>
        </p:txBody>
      </p:sp>
      <p:sp>
        <p:nvSpPr>
          <p:cNvPr id="9" name="TextBox 8"/>
          <p:cNvSpPr txBox="1"/>
          <p:nvPr/>
        </p:nvSpPr>
        <p:spPr>
          <a:xfrm>
            <a:off x="960120" y="2651760"/>
            <a:ext cx="4754880" cy="502920"/>
          </a:xfrm>
          <a:prstGeom prst="rect">
            <a:avLst/>
          </a:prstGeom>
          <a:noFill/>
        </p:spPr>
        <p:txBody>
          <a:bodyPr wrap="square" lIns="0" rIns="0" tIns="0" bIns="0" anchor="t">
            <a:spAutoFit/>
          </a:bodyPr>
          <a:lstStyle/>
          <a:p>
            <a:pPr algn="l">
              <a:lnSpc>
                <a:spcPct val="115000"/>
              </a:lnSpc>
            </a:pPr>
            <a:r>
              <a:rPr sz="2200" b="1" i="0">
                <a:solidFill>
                  <a:srgbClr val="FFFFFF"/>
                </a:solidFill>
                <a:latin typeface="Inter"/>
              </a:rPr>
              <a:t>CNC controllers</a:t>
            </a:r>
          </a:p>
        </p:txBody>
      </p:sp>
      <p:sp>
        <p:nvSpPr>
          <p:cNvPr id="10" name="TextBox 9"/>
          <p:cNvSpPr txBox="1"/>
          <p:nvPr/>
        </p:nvSpPr>
        <p:spPr>
          <a:xfrm>
            <a:off x="960120" y="3154680"/>
            <a:ext cx="4754880" cy="502920"/>
          </a:xfrm>
          <a:prstGeom prst="rect">
            <a:avLst/>
          </a:prstGeom>
          <a:noFill/>
        </p:spPr>
        <p:txBody>
          <a:bodyPr wrap="square" lIns="0" rIns="0" tIns="0" bIns="0" anchor="t">
            <a:spAutoFit/>
          </a:bodyPr>
          <a:lstStyle/>
          <a:p>
            <a:pPr algn="l">
              <a:lnSpc>
                <a:spcPct val="115000"/>
              </a:lnSpc>
            </a:pPr>
            <a:r>
              <a:rPr sz="1500" b="0" i="0">
                <a:solidFill>
                  <a:srgbClr val="E8ECF1"/>
                </a:solidFill>
                <a:latin typeface="Inter"/>
              </a:rPr>
              <a:t>FOCAS2  ·  MTConnect  ·  Brother HTTP</a:t>
            </a:r>
          </a:p>
        </p:txBody>
      </p:sp>
      <p:sp>
        <p:nvSpPr>
          <p:cNvPr id="11" name="Rectangle 10"/>
          <p:cNvSpPr/>
          <p:nvPr/>
        </p:nvSpPr>
        <p:spPr>
          <a:xfrm>
            <a:off x="6172200" y="2103120"/>
            <a:ext cx="5394960" cy="1645920"/>
          </a:xfrm>
          <a:prstGeom prst="rect">
            <a:avLst/>
          </a:prstGeom>
          <a:solidFill>
            <a:srgbClr val="2A2F36"/>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2" name="TextBox 11"/>
          <p:cNvSpPr txBox="1"/>
          <p:nvPr/>
        </p:nvSpPr>
        <p:spPr>
          <a:xfrm>
            <a:off x="6492240" y="2331720"/>
            <a:ext cx="2743200" cy="274320"/>
          </a:xfrm>
          <a:prstGeom prst="rect">
            <a:avLst/>
          </a:prstGeom>
          <a:noFill/>
        </p:spPr>
        <p:txBody>
          <a:bodyPr wrap="square" lIns="0" rIns="0" tIns="0" bIns="0" anchor="t">
            <a:spAutoFit/>
          </a:bodyPr>
          <a:lstStyle/>
          <a:p>
            <a:pPr algn="l">
              <a:lnSpc>
                <a:spcPct val="115000"/>
              </a:lnSpc>
            </a:pPr>
            <a:r>
              <a:rPr sz="1000" b="1" i="0" spc="300">
                <a:solidFill>
                  <a:srgbClr val="00A0E0"/>
                </a:solidFill>
                <a:latin typeface="Inter"/>
              </a:rPr>
              <a:t>SOUTHBOUND</a:t>
            </a:r>
          </a:p>
        </p:txBody>
      </p:sp>
      <p:sp>
        <p:nvSpPr>
          <p:cNvPr id="13" name="TextBox 12"/>
          <p:cNvSpPr txBox="1"/>
          <p:nvPr/>
        </p:nvSpPr>
        <p:spPr>
          <a:xfrm>
            <a:off x="6492240" y="2651760"/>
            <a:ext cx="4754880" cy="502920"/>
          </a:xfrm>
          <a:prstGeom prst="rect">
            <a:avLst/>
          </a:prstGeom>
          <a:noFill/>
        </p:spPr>
        <p:txBody>
          <a:bodyPr wrap="square" lIns="0" rIns="0" tIns="0" bIns="0" anchor="t">
            <a:spAutoFit/>
          </a:bodyPr>
          <a:lstStyle/>
          <a:p>
            <a:pPr algn="l">
              <a:lnSpc>
                <a:spcPct val="115000"/>
              </a:lnSpc>
            </a:pPr>
            <a:r>
              <a:rPr sz="2200" b="1" i="0">
                <a:solidFill>
                  <a:srgbClr val="FFFFFF"/>
                </a:solidFill>
                <a:latin typeface="Inter"/>
              </a:rPr>
              <a:t>PLC + instrumentation</a:t>
            </a:r>
          </a:p>
        </p:txBody>
      </p:sp>
      <p:sp>
        <p:nvSpPr>
          <p:cNvPr id="14" name="TextBox 13"/>
          <p:cNvSpPr txBox="1"/>
          <p:nvPr/>
        </p:nvSpPr>
        <p:spPr>
          <a:xfrm>
            <a:off x="6492240" y="3154680"/>
            <a:ext cx="4754880" cy="502920"/>
          </a:xfrm>
          <a:prstGeom prst="rect">
            <a:avLst/>
          </a:prstGeom>
          <a:noFill/>
        </p:spPr>
        <p:txBody>
          <a:bodyPr wrap="square" lIns="0" rIns="0" tIns="0" bIns="0" anchor="t">
            <a:spAutoFit/>
          </a:bodyPr>
          <a:lstStyle/>
          <a:p>
            <a:pPr algn="l">
              <a:lnSpc>
                <a:spcPct val="115000"/>
              </a:lnSpc>
            </a:pPr>
            <a:r>
              <a:rPr sz="1500" b="0" i="0">
                <a:solidFill>
                  <a:srgbClr val="E8ECF1"/>
                </a:solidFill>
                <a:latin typeface="Inter"/>
              </a:rPr>
              <a:t>Modbus TCP  ·  Siemens S7  ·  OPC UA Client</a:t>
            </a:r>
          </a:p>
        </p:txBody>
      </p:sp>
      <p:sp>
        <p:nvSpPr>
          <p:cNvPr id="15" name="Rectangle 14"/>
          <p:cNvSpPr/>
          <p:nvPr/>
        </p:nvSpPr>
        <p:spPr>
          <a:xfrm>
            <a:off x="640080" y="3886200"/>
            <a:ext cx="5394960" cy="1645920"/>
          </a:xfrm>
          <a:prstGeom prst="rect">
            <a:avLst/>
          </a:prstGeom>
          <a:solidFill>
            <a:srgbClr val="2A2F36"/>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16" name="TextBox 15"/>
          <p:cNvSpPr txBox="1"/>
          <p:nvPr/>
        </p:nvSpPr>
        <p:spPr>
          <a:xfrm>
            <a:off x="960120" y="4114800"/>
            <a:ext cx="2743200" cy="274320"/>
          </a:xfrm>
          <a:prstGeom prst="rect">
            <a:avLst/>
          </a:prstGeom>
          <a:noFill/>
        </p:spPr>
        <p:txBody>
          <a:bodyPr wrap="square" lIns="0" rIns="0" tIns="0" bIns="0" anchor="t">
            <a:spAutoFit/>
          </a:bodyPr>
          <a:lstStyle/>
          <a:p>
            <a:pPr algn="l">
              <a:lnSpc>
                <a:spcPct val="115000"/>
              </a:lnSpc>
            </a:pPr>
            <a:r>
              <a:rPr sz="1000" b="1" i="0" spc="300">
                <a:solidFill>
                  <a:srgbClr val="00A0E0"/>
                </a:solidFill>
                <a:latin typeface="Inter"/>
              </a:rPr>
              <a:t>NORTHBOUND</a:t>
            </a:r>
          </a:p>
        </p:txBody>
      </p:sp>
      <p:sp>
        <p:nvSpPr>
          <p:cNvPr id="17" name="TextBox 16"/>
          <p:cNvSpPr txBox="1"/>
          <p:nvPr/>
        </p:nvSpPr>
        <p:spPr>
          <a:xfrm>
            <a:off x="960120" y="4434840"/>
            <a:ext cx="4754880" cy="502920"/>
          </a:xfrm>
          <a:prstGeom prst="rect">
            <a:avLst/>
          </a:prstGeom>
          <a:noFill/>
        </p:spPr>
        <p:txBody>
          <a:bodyPr wrap="square" lIns="0" rIns="0" tIns="0" bIns="0" anchor="t">
            <a:spAutoFit/>
          </a:bodyPr>
          <a:lstStyle/>
          <a:p>
            <a:pPr algn="l">
              <a:lnSpc>
                <a:spcPct val="115000"/>
              </a:lnSpc>
            </a:pPr>
            <a:r>
              <a:rPr sz="2200" b="1" i="0">
                <a:solidFill>
                  <a:srgbClr val="FFFFFF"/>
                </a:solidFill>
                <a:latin typeface="Inter"/>
              </a:rPr>
              <a:t>Messaging</a:t>
            </a:r>
          </a:p>
        </p:txBody>
      </p:sp>
      <p:sp>
        <p:nvSpPr>
          <p:cNvPr id="18" name="TextBox 17"/>
          <p:cNvSpPr txBox="1"/>
          <p:nvPr/>
        </p:nvSpPr>
        <p:spPr>
          <a:xfrm>
            <a:off x="960120" y="4937760"/>
            <a:ext cx="4754880" cy="502920"/>
          </a:xfrm>
          <a:prstGeom prst="rect">
            <a:avLst/>
          </a:prstGeom>
          <a:noFill/>
        </p:spPr>
        <p:txBody>
          <a:bodyPr wrap="square" lIns="0" rIns="0" tIns="0" bIns="0" anchor="t">
            <a:spAutoFit/>
          </a:bodyPr>
          <a:lstStyle/>
          <a:p>
            <a:pPr algn="l">
              <a:lnSpc>
                <a:spcPct val="115000"/>
              </a:lnSpc>
            </a:pPr>
            <a:r>
              <a:rPr sz="1500" b="0" i="0">
                <a:solidFill>
                  <a:srgbClr val="E8ECF1"/>
                </a:solidFill>
                <a:latin typeface="Inter"/>
              </a:rPr>
              <a:t>MQTT (any compliant broker)</a:t>
            </a:r>
          </a:p>
        </p:txBody>
      </p:sp>
      <p:sp>
        <p:nvSpPr>
          <p:cNvPr id="19" name="Rectangle 18"/>
          <p:cNvSpPr/>
          <p:nvPr/>
        </p:nvSpPr>
        <p:spPr>
          <a:xfrm>
            <a:off x="6172200" y="3886200"/>
            <a:ext cx="5394960" cy="1645920"/>
          </a:xfrm>
          <a:prstGeom prst="rect">
            <a:avLst/>
          </a:prstGeom>
          <a:solidFill>
            <a:srgbClr val="2A2F36"/>
          </a:solidFill>
          <a:ln>
            <a:solidFill>
              <a:srgbClr val="4A5560"/>
            </a:solidFill>
          </a:ln>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p>
        </p:txBody>
      </p:sp>
      <p:sp>
        <p:nvSpPr>
          <p:cNvPr id="20" name="TextBox 19"/>
          <p:cNvSpPr txBox="1"/>
          <p:nvPr/>
        </p:nvSpPr>
        <p:spPr>
          <a:xfrm>
            <a:off x="6492240" y="4114800"/>
            <a:ext cx="2743200" cy="274320"/>
          </a:xfrm>
          <a:prstGeom prst="rect">
            <a:avLst/>
          </a:prstGeom>
          <a:noFill/>
        </p:spPr>
        <p:txBody>
          <a:bodyPr wrap="square" lIns="0" rIns="0" tIns="0" bIns="0" anchor="t">
            <a:spAutoFit/>
          </a:bodyPr>
          <a:lstStyle/>
          <a:p>
            <a:pPr algn="l">
              <a:lnSpc>
                <a:spcPct val="115000"/>
              </a:lnSpc>
            </a:pPr>
            <a:r>
              <a:rPr sz="1000" b="1" i="0" spc="300">
                <a:solidFill>
                  <a:srgbClr val="00A0E0"/>
                </a:solidFill>
                <a:latin typeface="Inter"/>
              </a:rPr>
              <a:t>NORTHBOUND</a:t>
            </a:r>
          </a:p>
        </p:txBody>
      </p:sp>
      <p:sp>
        <p:nvSpPr>
          <p:cNvPr id="21" name="TextBox 20"/>
          <p:cNvSpPr txBox="1"/>
          <p:nvPr/>
        </p:nvSpPr>
        <p:spPr>
          <a:xfrm>
            <a:off x="6492240" y="4434840"/>
            <a:ext cx="4754880" cy="502920"/>
          </a:xfrm>
          <a:prstGeom prst="rect">
            <a:avLst/>
          </a:prstGeom>
          <a:noFill/>
        </p:spPr>
        <p:txBody>
          <a:bodyPr wrap="square" lIns="0" rIns="0" tIns="0" bIns="0" anchor="t">
            <a:spAutoFit/>
          </a:bodyPr>
          <a:lstStyle/>
          <a:p>
            <a:pPr algn="l">
              <a:lnSpc>
                <a:spcPct val="115000"/>
              </a:lnSpc>
            </a:pPr>
            <a:r>
              <a:rPr sz="2200" b="1" i="0">
                <a:solidFill>
                  <a:srgbClr val="FFFFFF"/>
                </a:solidFill>
                <a:latin typeface="Inter"/>
              </a:rPr>
              <a:t>Enterprise integration</a:t>
            </a:r>
          </a:p>
        </p:txBody>
      </p:sp>
      <p:sp>
        <p:nvSpPr>
          <p:cNvPr id="22" name="TextBox 21"/>
          <p:cNvSpPr txBox="1"/>
          <p:nvPr/>
        </p:nvSpPr>
        <p:spPr>
          <a:xfrm>
            <a:off x="6492240" y="4937760"/>
            <a:ext cx="4754880" cy="502920"/>
          </a:xfrm>
          <a:prstGeom prst="rect">
            <a:avLst/>
          </a:prstGeom>
          <a:noFill/>
        </p:spPr>
        <p:txBody>
          <a:bodyPr wrap="square" lIns="0" rIns="0" tIns="0" bIns="0" anchor="t">
            <a:spAutoFit/>
          </a:bodyPr>
          <a:lstStyle/>
          <a:p>
            <a:pPr algn="l">
              <a:lnSpc>
                <a:spcPct val="115000"/>
              </a:lnSpc>
            </a:pPr>
            <a:r>
              <a:rPr sz="1500" b="0" i="0">
                <a:solidFill>
                  <a:srgbClr val="E8ECF1"/>
                </a:solidFill>
                <a:latin typeface="Inter"/>
              </a:rPr>
              <a:t>OPC UA Server</a:t>
            </a:r>
          </a:p>
        </p:txBody>
      </p:sp>
      <p:sp>
        <p:nvSpPr>
          <p:cNvPr id="23" name="TextBox 22"/>
          <p:cNvSpPr txBox="1"/>
          <p:nvPr/>
        </p:nvSpPr>
        <p:spPr>
          <a:xfrm>
            <a:off x="640080" y="5623560"/>
            <a:ext cx="10881360" cy="457200"/>
          </a:xfrm>
          <a:prstGeom prst="rect">
            <a:avLst/>
          </a:prstGeom>
          <a:noFill/>
        </p:spPr>
        <p:txBody>
          <a:bodyPr wrap="square" lIns="0" rIns="0" tIns="0" bIns="0" anchor="t">
            <a:spAutoFit/>
          </a:bodyPr>
          <a:lstStyle/>
          <a:p>
            <a:pPr algn="ctr">
              <a:lnSpc>
                <a:spcPct val="115000"/>
              </a:lnSpc>
            </a:pPr>
            <a:r>
              <a:rPr sz="1400" b="0" i="1">
                <a:solidFill>
                  <a:srgbClr val="C8D0D8"/>
                </a:solidFill>
                <a:latin typeface="Inter"/>
              </a:rPr>
              <a:t>One canonical CNC vocabulary across every source. The same dashboard layout works across Fanuc, Brother, Siemens, and Modbus-fronted machines.</a:t>
            </a:r>
          </a:p>
        </p:txBody>
      </p:sp>
      <p:sp>
        <p:nvSpPr>
          <p:cNvPr id="24" name="TextBox 23"/>
          <p:cNvSpPr txBox="1"/>
          <p:nvPr/>
        </p:nvSpPr>
        <p:spPr>
          <a:xfrm>
            <a:off x="640080" y="6199632"/>
            <a:ext cx="10881360" cy="274320"/>
          </a:xfrm>
          <a:prstGeom prst="rect">
            <a:avLst/>
          </a:prstGeom>
          <a:noFill/>
        </p:spPr>
        <p:txBody>
          <a:bodyPr wrap="square" lIns="0" rIns="0" tIns="0" bIns="0" anchor="t">
            <a:spAutoFit/>
          </a:bodyPr>
          <a:lstStyle/>
          <a:p>
            <a:pPr algn="ctr">
              <a:lnSpc>
                <a:spcPct val="115000"/>
              </a:lnSpc>
            </a:pPr>
            <a:r>
              <a:rPr sz="900" b="0" i="0" spc="250">
                <a:solidFill>
                  <a:srgbClr val="5E6B78"/>
                </a:solidFill>
                <a:latin typeface="Inter"/>
              </a:rPr>
              <a:t>COMING  ·  FANUC MT-LINKi (REST)    ·    HTTP / TCP sinks    ·    Linux host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